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1"/>
  </p:notesMasterIdLst>
  <p:sldIdLst>
    <p:sldId id="889" r:id="rId2"/>
    <p:sldId id="867" r:id="rId3"/>
    <p:sldId id="888" r:id="rId4"/>
    <p:sldId id="877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898" r:id="rId13"/>
    <p:sldId id="899" r:id="rId14"/>
    <p:sldId id="900" r:id="rId15"/>
    <p:sldId id="901" r:id="rId16"/>
    <p:sldId id="908" r:id="rId17"/>
    <p:sldId id="909" r:id="rId18"/>
    <p:sldId id="910" r:id="rId19"/>
    <p:sldId id="902" r:id="rId20"/>
    <p:sldId id="903" r:id="rId21"/>
    <p:sldId id="904" r:id="rId22"/>
    <p:sldId id="905" r:id="rId23"/>
    <p:sldId id="906" r:id="rId24"/>
    <p:sldId id="920" r:id="rId25"/>
    <p:sldId id="921" r:id="rId26"/>
    <p:sldId id="922" r:id="rId27"/>
    <p:sldId id="923" r:id="rId28"/>
    <p:sldId id="924" r:id="rId29"/>
    <p:sldId id="925" r:id="rId3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bg1"/>
        </a:solidFill>
        <a:latin typeface="仿宋_GB2312" pitchFamily="49" charset="-122"/>
        <a:ea typeface="仿宋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FF"/>
    <a:srgbClr val="FF66CC"/>
    <a:srgbClr val="FFCC00"/>
    <a:srgbClr val="33CCCC"/>
    <a:srgbClr val="00FFFF"/>
    <a:srgbClr val="FF9900"/>
    <a:srgbClr val="FFFF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 autoAdjust="0"/>
    <p:restoredTop sz="94683" autoAdjust="0"/>
  </p:normalViewPr>
  <p:slideViewPr>
    <p:cSldViewPr snapToGrid="0" showGuides="1">
      <p:cViewPr varScale="1">
        <p:scale>
          <a:sx n="83" d="100"/>
          <a:sy n="83" d="100"/>
        </p:scale>
        <p:origin x="183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4" Type="http://schemas.openxmlformats.org/officeDocument/2006/relationships/image" Target="../media/image4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18" Type="http://schemas.openxmlformats.org/officeDocument/2006/relationships/image" Target="../media/image8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17" Type="http://schemas.openxmlformats.org/officeDocument/2006/relationships/image" Target="../media/image79.emf"/><Relationship Id="rId2" Type="http://schemas.openxmlformats.org/officeDocument/2006/relationships/image" Target="../media/image64.emf"/><Relationship Id="rId16" Type="http://schemas.openxmlformats.org/officeDocument/2006/relationships/image" Target="../media/image78.emf"/><Relationship Id="rId1" Type="http://schemas.openxmlformats.org/officeDocument/2006/relationships/image" Target="../media/image63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4" Type="http://schemas.openxmlformats.org/officeDocument/2006/relationships/image" Target="../media/image84.e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6.emf"/><Relationship Id="rId2" Type="http://schemas.openxmlformats.org/officeDocument/2006/relationships/image" Target="../media/image86.emf"/><Relationship Id="rId16" Type="http://schemas.openxmlformats.org/officeDocument/2006/relationships/image" Target="../media/image100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Relationship Id="rId14" Type="http://schemas.openxmlformats.org/officeDocument/2006/relationships/image" Target="../media/image98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13" Type="http://schemas.openxmlformats.org/officeDocument/2006/relationships/image" Target="../media/image113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12" Type="http://schemas.openxmlformats.org/officeDocument/2006/relationships/image" Target="../media/image112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6" Type="http://schemas.openxmlformats.org/officeDocument/2006/relationships/image" Target="../media/image106.emf"/><Relationship Id="rId11" Type="http://schemas.openxmlformats.org/officeDocument/2006/relationships/image" Target="../media/image111.emf"/><Relationship Id="rId5" Type="http://schemas.openxmlformats.org/officeDocument/2006/relationships/image" Target="../media/image105.emf"/><Relationship Id="rId10" Type="http://schemas.openxmlformats.org/officeDocument/2006/relationships/image" Target="../media/image110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Relationship Id="rId14" Type="http://schemas.openxmlformats.org/officeDocument/2006/relationships/image" Target="../media/image1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13" Type="http://schemas.openxmlformats.org/officeDocument/2006/relationships/image" Target="../media/image127.emf"/><Relationship Id="rId18" Type="http://schemas.openxmlformats.org/officeDocument/2006/relationships/image" Target="../media/image132.emf"/><Relationship Id="rId3" Type="http://schemas.openxmlformats.org/officeDocument/2006/relationships/image" Target="../media/image117.emf"/><Relationship Id="rId7" Type="http://schemas.openxmlformats.org/officeDocument/2006/relationships/image" Target="../media/image121.emf"/><Relationship Id="rId12" Type="http://schemas.openxmlformats.org/officeDocument/2006/relationships/image" Target="../media/image126.emf"/><Relationship Id="rId17" Type="http://schemas.openxmlformats.org/officeDocument/2006/relationships/image" Target="../media/image131.emf"/><Relationship Id="rId2" Type="http://schemas.openxmlformats.org/officeDocument/2006/relationships/image" Target="../media/image116.emf"/><Relationship Id="rId16" Type="http://schemas.openxmlformats.org/officeDocument/2006/relationships/image" Target="../media/image130.emf"/><Relationship Id="rId1" Type="http://schemas.openxmlformats.org/officeDocument/2006/relationships/image" Target="../media/image115.emf"/><Relationship Id="rId6" Type="http://schemas.openxmlformats.org/officeDocument/2006/relationships/image" Target="../media/image120.emf"/><Relationship Id="rId11" Type="http://schemas.openxmlformats.org/officeDocument/2006/relationships/image" Target="../media/image125.emf"/><Relationship Id="rId5" Type="http://schemas.openxmlformats.org/officeDocument/2006/relationships/image" Target="../media/image119.emf"/><Relationship Id="rId15" Type="http://schemas.openxmlformats.org/officeDocument/2006/relationships/image" Target="../media/image129.emf"/><Relationship Id="rId10" Type="http://schemas.openxmlformats.org/officeDocument/2006/relationships/image" Target="../media/image124.emf"/><Relationship Id="rId4" Type="http://schemas.openxmlformats.org/officeDocument/2006/relationships/image" Target="../media/image118.emf"/><Relationship Id="rId9" Type="http://schemas.openxmlformats.org/officeDocument/2006/relationships/image" Target="../media/image123.emf"/><Relationship Id="rId14" Type="http://schemas.openxmlformats.org/officeDocument/2006/relationships/image" Target="../media/image128.e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emf"/><Relationship Id="rId13" Type="http://schemas.openxmlformats.org/officeDocument/2006/relationships/image" Target="../media/image145.emf"/><Relationship Id="rId18" Type="http://schemas.openxmlformats.org/officeDocument/2006/relationships/image" Target="../media/image150.emf"/><Relationship Id="rId3" Type="http://schemas.openxmlformats.org/officeDocument/2006/relationships/image" Target="../media/image135.emf"/><Relationship Id="rId21" Type="http://schemas.openxmlformats.org/officeDocument/2006/relationships/image" Target="../media/image153.emf"/><Relationship Id="rId7" Type="http://schemas.openxmlformats.org/officeDocument/2006/relationships/image" Target="../media/image139.emf"/><Relationship Id="rId12" Type="http://schemas.openxmlformats.org/officeDocument/2006/relationships/image" Target="../media/image144.emf"/><Relationship Id="rId17" Type="http://schemas.openxmlformats.org/officeDocument/2006/relationships/image" Target="../media/image149.emf"/><Relationship Id="rId25" Type="http://schemas.openxmlformats.org/officeDocument/2006/relationships/image" Target="../media/image157.emf"/><Relationship Id="rId2" Type="http://schemas.openxmlformats.org/officeDocument/2006/relationships/image" Target="../media/image134.emf"/><Relationship Id="rId16" Type="http://schemas.openxmlformats.org/officeDocument/2006/relationships/image" Target="../media/image148.emf"/><Relationship Id="rId20" Type="http://schemas.openxmlformats.org/officeDocument/2006/relationships/image" Target="../media/image152.emf"/><Relationship Id="rId1" Type="http://schemas.openxmlformats.org/officeDocument/2006/relationships/image" Target="../media/image133.emf"/><Relationship Id="rId6" Type="http://schemas.openxmlformats.org/officeDocument/2006/relationships/image" Target="../media/image138.emf"/><Relationship Id="rId11" Type="http://schemas.openxmlformats.org/officeDocument/2006/relationships/image" Target="../media/image143.emf"/><Relationship Id="rId24" Type="http://schemas.openxmlformats.org/officeDocument/2006/relationships/image" Target="../media/image156.emf"/><Relationship Id="rId5" Type="http://schemas.openxmlformats.org/officeDocument/2006/relationships/image" Target="../media/image137.emf"/><Relationship Id="rId15" Type="http://schemas.openxmlformats.org/officeDocument/2006/relationships/image" Target="../media/image147.emf"/><Relationship Id="rId23" Type="http://schemas.openxmlformats.org/officeDocument/2006/relationships/image" Target="../media/image155.emf"/><Relationship Id="rId10" Type="http://schemas.openxmlformats.org/officeDocument/2006/relationships/image" Target="../media/image142.emf"/><Relationship Id="rId19" Type="http://schemas.openxmlformats.org/officeDocument/2006/relationships/image" Target="../media/image151.emf"/><Relationship Id="rId4" Type="http://schemas.openxmlformats.org/officeDocument/2006/relationships/image" Target="../media/image136.emf"/><Relationship Id="rId9" Type="http://schemas.openxmlformats.org/officeDocument/2006/relationships/image" Target="../media/image141.emf"/><Relationship Id="rId14" Type="http://schemas.openxmlformats.org/officeDocument/2006/relationships/image" Target="../media/image146.emf"/><Relationship Id="rId22" Type="http://schemas.openxmlformats.org/officeDocument/2006/relationships/image" Target="../media/image154.e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image" Target="../media/image170.emf"/><Relationship Id="rId18" Type="http://schemas.openxmlformats.org/officeDocument/2006/relationships/image" Target="../media/image175.emf"/><Relationship Id="rId3" Type="http://schemas.openxmlformats.org/officeDocument/2006/relationships/image" Target="../media/image160.emf"/><Relationship Id="rId7" Type="http://schemas.openxmlformats.org/officeDocument/2006/relationships/image" Target="../media/image164.emf"/><Relationship Id="rId12" Type="http://schemas.openxmlformats.org/officeDocument/2006/relationships/image" Target="../media/image169.emf"/><Relationship Id="rId17" Type="http://schemas.openxmlformats.org/officeDocument/2006/relationships/image" Target="../media/image174.emf"/><Relationship Id="rId2" Type="http://schemas.openxmlformats.org/officeDocument/2006/relationships/image" Target="../media/image159.emf"/><Relationship Id="rId16" Type="http://schemas.openxmlformats.org/officeDocument/2006/relationships/image" Target="../media/image173.emf"/><Relationship Id="rId1" Type="http://schemas.openxmlformats.org/officeDocument/2006/relationships/image" Target="../media/image158.emf"/><Relationship Id="rId6" Type="http://schemas.openxmlformats.org/officeDocument/2006/relationships/image" Target="../media/image163.emf"/><Relationship Id="rId11" Type="http://schemas.openxmlformats.org/officeDocument/2006/relationships/image" Target="../media/image168.emf"/><Relationship Id="rId5" Type="http://schemas.openxmlformats.org/officeDocument/2006/relationships/image" Target="../media/image162.emf"/><Relationship Id="rId15" Type="http://schemas.openxmlformats.org/officeDocument/2006/relationships/image" Target="../media/image172.emf"/><Relationship Id="rId10" Type="http://schemas.openxmlformats.org/officeDocument/2006/relationships/image" Target="../media/image167.emf"/><Relationship Id="rId19" Type="http://schemas.openxmlformats.org/officeDocument/2006/relationships/image" Target="../media/image176.emf"/><Relationship Id="rId4" Type="http://schemas.openxmlformats.org/officeDocument/2006/relationships/image" Target="../media/image161.emf"/><Relationship Id="rId9" Type="http://schemas.openxmlformats.org/officeDocument/2006/relationships/image" Target="../media/image166.emf"/><Relationship Id="rId14" Type="http://schemas.openxmlformats.org/officeDocument/2006/relationships/image" Target="../media/image171.e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emf"/><Relationship Id="rId13" Type="http://schemas.openxmlformats.org/officeDocument/2006/relationships/image" Target="../media/image189.emf"/><Relationship Id="rId3" Type="http://schemas.openxmlformats.org/officeDocument/2006/relationships/image" Target="../media/image179.emf"/><Relationship Id="rId7" Type="http://schemas.openxmlformats.org/officeDocument/2006/relationships/image" Target="../media/image183.emf"/><Relationship Id="rId12" Type="http://schemas.openxmlformats.org/officeDocument/2006/relationships/image" Target="../media/image188.emf"/><Relationship Id="rId2" Type="http://schemas.openxmlformats.org/officeDocument/2006/relationships/image" Target="../media/image178.emf"/><Relationship Id="rId1" Type="http://schemas.openxmlformats.org/officeDocument/2006/relationships/image" Target="../media/image177.emf"/><Relationship Id="rId6" Type="http://schemas.openxmlformats.org/officeDocument/2006/relationships/image" Target="../media/image182.emf"/><Relationship Id="rId11" Type="http://schemas.openxmlformats.org/officeDocument/2006/relationships/image" Target="../media/image187.emf"/><Relationship Id="rId5" Type="http://schemas.openxmlformats.org/officeDocument/2006/relationships/image" Target="../media/image181.emf"/><Relationship Id="rId10" Type="http://schemas.openxmlformats.org/officeDocument/2006/relationships/image" Target="../media/image186.emf"/><Relationship Id="rId4" Type="http://schemas.openxmlformats.org/officeDocument/2006/relationships/image" Target="../media/image180.emf"/><Relationship Id="rId9" Type="http://schemas.openxmlformats.org/officeDocument/2006/relationships/image" Target="../media/image185.emf"/><Relationship Id="rId14" Type="http://schemas.openxmlformats.org/officeDocument/2006/relationships/image" Target="../media/image190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emf"/><Relationship Id="rId13" Type="http://schemas.openxmlformats.org/officeDocument/2006/relationships/image" Target="../media/image203.emf"/><Relationship Id="rId3" Type="http://schemas.openxmlformats.org/officeDocument/2006/relationships/image" Target="../media/image193.emf"/><Relationship Id="rId7" Type="http://schemas.openxmlformats.org/officeDocument/2006/relationships/image" Target="../media/image197.emf"/><Relationship Id="rId12" Type="http://schemas.openxmlformats.org/officeDocument/2006/relationships/image" Target="../media/image202.emf"/><Relationship Id="rId2" Type="http://schemas.openxmlformats.org/officeDocument/2006/relationships/image" Target="../media/image192.emf"/><Relationship Id="rId1" Type="http://schemas.openxmlformats.org/officeDocument/2006/relationships/image" Target="../media/image191.emf"/><Relationship Id="rId6" Type="http://schemas.openxmlformats.org/officeDocument/2006/relationships/image" Target="../media/image196.emf"/><Relationship Id="rId11" Type="http://schemas.openxmlformats.org/officeDocument/2006/relationships/image" Target="../media/image201.emf"/><Relationship Id="rId5" Type="http://schemas.openxmlformats.org/officeDocument/2006/relationships/image" Target="../media/image195.emf"/><Relationship Id="rId10" Type="http://schemas.openxmlformats.org/officeDocument/2006/relationships/image" Target="../media/image200.emf"/><Relationship Id="rId4" Type="http://schemas.openxmlformats.org/officeDocument/2006/relationships/image" Target="../media/image194.emf"/><Relationship Id="rId9" Type="http://schemas.openxmlformats.org/officeDocument/2006/relationships/image" Target="../media/image199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2" Type="http://schemas.openxmlformats.org/officeDocument/2006/relationships/image" Target="../media/image205.emf"/><Relationship Id="rId1" Type="http://schemas.openxmlformats.org/officeDocument/2006/relationships/image" Target="../media/image204.emf"/><Relationship Id="rId4" Type="http://schemas.openxmlformats.org/officeDocument/2006/relationships/image" Target="../media/image20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2" Type="http://schemas.openxmlformats.org/officeDocument/2006/relationships/image" Target="../media/image209.emf"/><Relationship Id="rId1" Type="http://schemas.openxmlformats.org/officeDocument/2006/relationships/image" Target="../media/image208.emf"/><Relationship Id="rId4" Type="http://schemas.openxmlformats.org/officeDocument/2006/relationships/image" Target="../media/image2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12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11" Type="http://schemas.openxmlformats.org/officeDocument/2006/relationships/image" Target="../media/image30.emf"/><Relationship Id="rId5" Type="http://schemas.openxmlformats.org/officeDocument/2006/relationships/image" Target="../media/image24.emf"/><Relationship Id="rId15" Type="http://schemas.openxmlformats.org/officeDocument/2006/relationships/image" Target="../media/image34.emf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67806EFE-0FCA-4FF7-B545-504A8634A9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200" b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3D76485-1461-4948-88F8-B865040D282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200" b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8288F-ACEC-4D16-B4DF-1769B1A96453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6B44D3ED-0D5F-40E8-BCBB-B7B050515A8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AAA4D8BB-5648-4043-84F5-D2B2F0341BF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buClrTx/>
              <a:buFontTx/>
              <a:buNone/>
              <a:defRPr sz="1200" b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F116E209-10A3-40CB-B205-7671319D62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buClrTx/>
              <a:buFontTx/>
              <a:buNone/>
              <a:defRPr sz="1200" b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17D6CE5-54A7-4CAC-A4C1-24A7D17AB8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934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66047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43418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04234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4462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4976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901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438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946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391931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236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66F9AA9-8557-4880-AB50-DC861B2E0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272212"/>
          </a:xfrm>
          <a:prstGeom prst="rect">
            <a:avLst/>
          </a:prstGeom>
          <a:noFill/>
          <a:ln w="19050">
            <a:solidFill>
              <a:srgbClr val="006699">
                <a:alpha val="35001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3" name="AutoShape 7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C4636068-FD54-4AC2-8B11-19B501F1521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7239000" y="6602413"/>
            <a:ext cx="501650" cy="168275"/>
          </a:xfrm>
          <a:prstGeom prst="actionButtonForwardNext">
            <a:avLst/>
          </a:prstGeom>
          <a:solidFill>
            <a:srgbClr val="12607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4" name="AutoShape 8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A14D8FD7-7D6D-4A39-B280-C51E1CBCAA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91525" y="6602413"/>
            <a:ext cx="501650" cy="168275"/>
          </a:xfrm>
          <a:prstGeom prst="actionButtonForwardNext">
            <a:avLst/>
          </a:prstGeom>
          <a:solidFill>
            <a:srgbClr val="12607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5" name="AutoShape 9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F8ECE3A7-9843-4CE4-A65B-E06FA0AD6A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12088" y="6602413"/>
            <a:ext cx="504825" cy="161925"/>
          </a:xfrm>
          <a:prstGeom prst="actionButtonHome">
            <a:avLst/>
          </a:prstGeom>
          <a:solidFill>
            <a:srgbClr val="126072"/>
          </a:solidFill>
          <a:ln w="28575">
            <a:noFill/>
            <a:miter lim="800000"/>
            <a:headEnd/>
            <a:tailEnd type="none" w="med" len="lg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48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4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58.w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57.bin"/><Relationship Id="rId2" Type="http://schemas.openxmlformats.org/officeDocument/2006/relationships/tags" Target="../tags/tag1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4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56.bin"/><Relationship Id="rId4" Type="http://schemas.openxmlformats.org/officeDocument/2006/relationships/oleObject" Target="../embeddings/oleObject53.bin"/><Relationship Id="rId9" Type="http://schemas.openxmlformats.org/officeDocument/2006/relationships/image" Target="../media/image5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tags" Target="../tags/tag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9.png"/><Relationship Id="rId10" Type="http://schemas.openxmlformats.org/officeDocument/2006/relationships/image" Target="../media/image61.emf"/><Relationship Id="rId4" Type="http://schemas.openxmlformats.org/officeDocument/2006/relationships/oleObject" Target="../embeddings/oleObject58.bin"/><Relationship Id="rId9" Type="http://schemas.openxmlformats.org/officeDocument/2006/relationships/oleObject" Target="../embeddings/oleObject6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60.png"/><Relationship Id="rId4" Type="http://schemas.openxmlformats.org/officeDocument/2006/relationships/oleObject" Target="../embeddings/oleObject6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oleObject" Target="../embeddings/oleObject67.bin"/><Relationship Id="rId18" Type="http://schemas.openxmlformats.org/officeDocument/2006/relationships/image" Target="../media/image70.emf"/><Relationship Id="rId26" Type="http://schemas.openxmlformats.org/officeDocument/2006/relationships/image" Target="../media/image74.emf"/><Relationship Id="rId3" Type="http://schemas.openxmlformats.org/officeDocument/2006/relationships/oleObject" Target="../embeddings/oleObject62.bin"/><Relationship Id="rId21" Type="http://schemas.openxmlformats.org/officeDocument/2006/relationships/oleObject" Target="../embeddings/oleObject71.bin"/><Relationship Id="rId34" Type="http://schemas.openxmlformats.org/officeDocument/2006/relationships/image" Target="../media/image78.emf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7.emf"/><Relationship Id="rId17" Type="http://schemas.openxmlformats.org/officeDocument/2006/relationships/oleObject" Target="../embeddings/oleObject69.bin"/><Relationship Id="rId25" Type="http://schemas.openxmlformats.org/officeDocument/2006/relationships/oleObject" Target="../embeddings/oleObject73.bin"/><Relationship Id="rId33" Type="http://schemas.openxmlformats.org/officeDocument/2006/relationships/oleObject" Target="../embeddings/oleObject77.bin"/><Relationship Id="rId38" Type="http://schemas.openxmlformats.org/officeDocument/2006/relationships/image" Target="../media/image8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9.emf"/><Relationship Id="rId20" Type="http://schemas.openxmlformats.org/officeDocument/2006/relationships/image" Target="../media/image71.emf"/><Relationship Id="rId29" Type="http://schemas.openxmlformats.org/officeDocument/2006/relationships/oleObject" Target="../embeddings/oleObject75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4.emf"/><Relationship Id="rId11" Type="http://schemas.openxmlformats.org/officeDocument/2006/relationships/oleObject" Target="../embeddings/oleObject66.bin"/><Relationship Id="rId24" Type="http://schemas.openxmlformats.org/officeDocument/2006/relationships/image" Target="../media/image73.emf"/><Relationship Id="rId32" Type="http://schemas.openxmlformats.org/officeDocument/2006/relationships/image" Target="../media/image77.emf"/><Relationship Id="rId37" Type="http://schemas.openxmlformats.org/officeDocument/2006/relationships/oleObject" Target="../embeddings/oleObject79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23" Type="http://schemas.openxmlformats.org/officeDocument/2006/relationships/oleObject" Target="../embeddings/oleObject72.bin"/><Relationship Id="rId28" Type="http://schemas.openxmlformats.org/officeDocument/2006/relationships/image" Target="../media/image75.emf"/><Relationship Id="rId36" Type="http://schemas.openxmlformats.org/officeDocument/2006/relationships/image" Target="../media/image79.emf"/><Relationship Id="rId10" Type="http://schemas.openxmlformats.org/officeDocument/2006/relationships/image" Target="../media/image66.emf"/><Relationship Id="rId19" Type="http://schemas.openxmlformats.org/officeDocument/2006/relationships/oleObject" Target="../embeddings/oleObject70.bin"/><Relationship Id="rId31" Type="http://schemas.openxmlformats.org/officeDocument/2006/relationships/oleObject" Target="../embeddings/oleObject76.bin"/><Relationship Id="rId4" Type="http://schemas.openxmlformats.org/officeDocument/2006/relationships/image" Target="../media/image63.e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68.emf"/><Relationship Id="rId22" Type="http://schemas.openxmlformats.org/officeDocument/2006/relationships/image" Target="../media/image72.emf"/><Relationship Id="rId27" Type="http://schemas.openxmlformats.org/officeDocument/2006/relationships/oleObject" Target="../embeddings/oleObject74.bin"/><Relationship Id="rId30" Type="http://schemas.openxmlformats.org/officeDocument/2006/relationships/image" Target="../media/image76.emf"/><Relationship Id="rId35" Type="http://schemas.openxmlformats.org/officeDocument/2006/relationships/oleObject" Target="../embeddings/oleObject7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2.e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84.emf"/><Relationship Id="rId4" Type="http://schemas.openxmlformats.org/officeDocument/2006/relationships/image" Target="../media/image81.emf"/><Relationship Id="rId9" Type="http://schemas.openxmlformats.org/officeDocument/2006/relationships/oleObject" Target="../embeddings/oleObject8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92.emf"/><Relationship Id="rId26" Type="http://schemas.openxmlformats.org/officeDocument/2006/relationships/image" Target="../media/image96.emf"/><Relationship Id="rId3" Type="http://schemas.openxmlformats.org/officeDocument/2006/relationships/oleObject" Target="../embeddings/oleObject84.bin"/><Relationship Id="rId21" Type="http://schemas.openxmlformats.org/officeDocument/2006/relationships/oleObject" Target="../embeddings/oleObject93.bin"/><Relationship Id="rId34" Type="http://schemas.openxmlformats.org/officeDocument/2006/relationships/image" Target="../media/image100.emf"/><Relationship Id="rId7" Type="http://schemas.openxmlformats.org/officeDocument/2006/relationships/oleObject" Target="../embeddings/oleObject86.bin"/><Relationship Id="rId12" Type="http://schemas.openxmlformats.org/officeDocument/2006/relationships/image" Target="../media/image89.emf"/><Relationship Id="rId17" Type="http://schemas.openxmlformats.org/officeDocument/2006/relationships/oleObject" Target="../embeddings/oleObject91.bin"/><Relationship Id="rId25" Type="http://schemas.openxmlformats.org/officeDocument/2006/relationships/oleObject" Target="../embeddings/oleObject95.bin"/><Relationship Id="rId33" Type="http://schemas.openxmlformats.org/officeDocument/2006/relationships/oleObject" Target="../embeddings/oleObject9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1.emf"/><Relationship Id="rId20" Type="http://schemas.openxmlformats.org/officeDocument/2006/relationships/image" Target="../media/image93.emf"/><Relationship Id="rId29" Type="http://schemas.openxmlformats.org/officeDocument/2006/relationships/oleObject" Target="../embeddings/oleObject97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6.emf"/><Relationship Id="rId11" Type="http://schemas.openxmlformats.org/officeDocument/2006/relationships/oleObject" Target="../embeddings/oleObject88.bin"/><Relationship Id="rId24" Type="http://schemas.openxmlformats.org/officeDocument/2006/relationships/image" Target="../media/image95.emf"/><Relationship Id="rId32" Type="http://schemas.openxmlformats.org/officeDocument/2006/relationships/image" Target="../media/image99.emf"/><Relationship Id="rId5" Type="http://schemas.openxmlformats.org/officeDocument/2006/relationships/oleObject" Target="../embeddings/oleObject85.bin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4.bin"/><Relationship Id="rId28" Type="http://schemas.openxmlformats.org/officeDocument/2006/relationships/image" Target="../media/image97.emf"/><Relationship Id="rId10" Type="http://schemas.openxmlformats.org/officeDocument/2006/relationships/image" Target="../media/image88.emf"/><Relationship Id="rId19" Type="http://schemas.openxmlformats.org/officeDocument/2006/relationships/oleObject" Target="../embeddings/oleObject92.bin"/><Relationship Id="rId31" Type="http://schemas.openxmlformats.org/officeDocument/2006/relationships/oleObject" Target="../embeddings/oleObject98.bin"/><Relationship Id="rId4" Type="http://schemas.openxmlformats.org/officeDocument/2006/relationships/image" Target="../media/image85.emf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0.emf"/><Relationship Id="rId22" Type="http://schemas.openxmlformats.org/officeDocument/2006/relationships/image" Target="../media/image94.emf"/><Relationship Id="rId27" Type="http://schemas.openxmlformats.org/officeDocument/2006/relationships/oleObject" Target="../embeddings/oleObject96.bin"/><Relationship Id="rId30" Type="http://schemas.openxmlformats.org/officeDocument/2006/relationships/image" Target="../media/image9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08.emf"/><Relationship Id="rId26" Type="http://schemas.openxmlformats.org/officeDocument/2006/relationships/image" Target="../media/image112.emf"/><Relationship Id="rId3" Type="http://schemas.openxmlformats.org/officeDocument/2006/relationships/oleObject" Target="../embeddings/oleObject100.bin"/><Relationship Id="rId21" Type="http://schemas.openxmlformats.org/officeDocument/2006/relationships/oleObject" Target="../embeddings/oleObject109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5.emf"/><Relationship Id="rId17" Type="http://schemas.openxmlformats.org/officeDocument/2006/relationships/oleObject" Target="../embeddings/oleObject107.bin"/><Relationship Id="rId25" Type="http://schemas.openxmlformats.org/officeDocument/2006/relationships/oleObject" Target="../embeddings/oleObject1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7.emf"/><Relationship Id="rId20" Type="http://schemas.openxmlformats.org/officeDocument/2006/relationships/image" Target="../media/image109.emf"/><Relationship Id="rId29" Type="http://schemas.openxmlformats.org/officeDocument/2006/relationships/oleObject" Target="../embeddings/oleObject113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2.emf"/><Relationship Id="rId11" Type="http://schemas.openxmlformats.org/officeDocument/2006/relationships/oleObject" Target="../embeddings/oleObject104.bin"/><Relationship Id="rId24" Type="http://schemas.openxmlformats.org/officeDocument/2006/relationships/image" Target="../media/image111.emf"/><Relationship Id="rId5" Type="http://schemas.openxmlformats.org/officeDocument/2006/relationships/oleObject" Target="../embeddings/oleObject101.bin"/><Relationship Id="rId15" Type="http://schemas.openxmlformats.org/officeDocument/2006/relationships/oleObject" Target="../embeddings/oleObject106.bin"/><Relationship Id="rId23" Type="http://schemas.openxmlformats.org/officeDocument/2006/relationships/oleObject" Target="../embeddings/oleObject110.bin"/><Relationship Id="rId28" Type="http://schemas.openxmlformats.org/officeDocument/2006/relationships/image" Target="../media/image113.emf"/><Relationship Id="rId10" Type="http://schemas.openxmlformats.org/officeDocument/2006/relationships/image" Target="../media/image104.emf"/><Relationship Id="rId19" Type="http://schemas.openxmlformats.org/officeDocument/2006/relationships/oleObject" Target="../embeddings/oleObject108.bin"/><Relationship Id="rId4" Type="http://schemas.openxmlformats.org/officeDocument/2006/relationships/image" Target="../media/image101.emf"/><Relationship Id="rId9" Type="http://schemas.openxmlformats.org/officeDocument/2006/relationships/oleObject" Target="../embeddings/oleObject103.bin"/><Relationship Id="rId14" Type="http://schemas.openxmlformats.org/officeDocument/2006/relationships/image" Target="../media/image106.emf"/><Relationship Id="rId22" Type="http://schemas.openxmlformats.org/officeDocument/2006/relationships/image" Target="../media/image110.emf"/><Relationship Id="rId27" Type="http://schemas.openxmlformats.org/officeDocument/2006/relationships/oleObject" Target="../embeddings/oleObject112.bin"/><Relationship Id="rId30" Type="http://schemas.openxmlformats.org/officeDocument/2006/relationships/image" Target="../media/image114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22.emf"/><Relationship Id="rId26" Type="http://schemas.openxmlformats.org/officeDocument/2006/relationships/image" Target="../media/image126.emf"/><Relationship Id="rId3" Type="http://schemas.openxmlformats.org/officeDocument/2006/relationships/oleObject" Target="../embeddings/oleObject114.bin"/><Relationship Id="rId21" Type="http://schemas.openxmlformats.org/officeDocument/2006/relationships/oleObject" Target="../embeddings/oleObject123.bin"/><Relationship Id="rId34" Type="http://schemas.openxmlformats.org/officeDocument/2006/relationships/image" Target="../media/image130.emf"/><Relationship Id="rId7" Type="http://schemas.openxmlformats.org/officeDocument/2006/relationships/oleObject" Target="../embeddings/oleObject116.bin"/><Relationship Id="rId12" Type="http://schemas.openxmlformats.org/officeDocument/2006/relationships/image" Target="../media/image119.emf"/><Relationship Id="rId17" Type="http://schemas.openxmlformats.org/officeDocument/2006/relationships/oleObject" Target="../embeddings/oleObject121.bin"/><Relationship Id="rId25" Type="http://schemas.openxmlformats.org/officeDocument/2006/relationships/oleObject" Target="../embeddings/oleObject125.bin"/><Relationship Id="rId33" Type="http://schemas.openxmlformats.org/officeDocument/2006/relationships/oleObject" Target="../embeddings/oleObject129.bin"/><Relationship Id="rId38" Type="http://schemas.openxmlformats.org/officeDocument/2006/relationships/image" Target="../media/image132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1.emf"/><Relationship Id="rId20" Type="http://schemas.openxmlformats.org/officeDocument/2006/relationships/image" Target="../media/image123.emf"/><Relationship Id="rId29" Type="http://schemas.openxmlformats.org/officeDocument/2006/relationships/oleObject" Target="../embeddings/oleObject127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6.emf"/><Relationship Id="rId11" Type="http://schemas.openxmlformats.org/officeDocument/2006/relationships/oleObject" Target="../embeddings/oleObject118.bin"/><Relationship Id="rId24" Type="http://schemas.openxmlformats.org/officeDocument/2006/relationships/image" Target="../media/image125.emf"/><Relationship Id="rId32" Type="http://schemas.openxmlformats.org/officeDocument/2006/relationships/image" Target="../media/image129.emf"/><Relationship Id="rId37" Type="http://schemas.openxmlformats.org/officeDocument/2006/relationships/oleObject" Target="../embeddings/oleObject131.bin"/><Relationship Id="rId5" Type="http://schemas.openxmlformats.org/officeDocument/2006/relationships/oleObject" Target="../embeddings/oleObject115.bin"/><Relationship Id="rId15" Type="http://schemas.openxmlformats.org/officeDocument/2006/relationships/oleObject" Target="../embeddings/oleObject120.bin"/><Relationship Id="rId23" Type="http://schemas.openxmlformats.org/officeDocument/2006/relationships/oleObject" Target="../embeddings/oleObject124.bin"/><Relationship Id="rId28" Type="http://schemas.openxmlformats.org/officeDocument/2006/relationships/image" Target="../media/image127.emf"/><Relationship Id="rId36" Type="http://schemas.openxmlformats.org/officeDocument/2006/relationships/image" Target="../media/image131.emf"/><Relationship Id="rId10" Type="http://schemas.openxmlformats.org/officeDocument/2006/relationships/image" Target="../media/image118.emf"/><Relationship Id="rId19" Type="http://schemas.openxmlformats.org/officeDocument/2006/relationships/oleObject" Target="../embeddings/oleObject122.bin"/><Relationship Id="rId31" Type="http://schemas.openxmlformats.org/officeDocument/2006/relationships/oleObject" Target="../embeddings/oleObject128.bin"/><Relationship Id="rId4" Type="http://schemas.openxmlformats.org/officeDocument/2006/relationships/image" Target="../media/image115.emf"/><Relationship Id="rId9" Type="http://schemas.openxmlformats.org/officeDocument/2006/relationships/oleObject" Target="../embeddings/oleObject117.bin"/><Relationship Id="rId14" Type="http://schemas.openxmlformats.org/officeDocument/2006/relationships/image" Target="../media/image120.emf"/><Relationship Id="rId22" Type="http://schemas.openxmlformats.org/officeDocument/2006/relationships/image" Target="../media/image124.emf"/><Relationship Id="rId27" Type="http://schemas.openxmlformats.org/officeDocument/2006/relationships/oleObject" Target="../embeddings/oleObject126.bin"/><Relationship Id="rId30" Type="http://schemas.openxmlformats.org/officeDocument/2006/relationships/image" Target="../media/image128.emf"/><Relationship Id="rId35" Type="http://schemas.openxmlformats.org/officeDocument/2006/relationships/oleObject" Target="../embeddings/oleObject130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37.bin"/><Relationship Id="rId18" Type="http://schemas.openxmlformats.org/officeDocument/2006/relationships/image" Target="../media/image140.emf"/><Relationship Id="rId26" Type="http://schemas.openxmlformats.org/officeDocument/2006/relationships/image" Target="../media/image144.emf"/><Relationship Id="rId39" Type="http://schemas.openxmlformats.org/officeDocument/2006/relationships/oleObject" Target="../embeddings/oleObject150.bin"/><Relationship Id="rId3" Type="http://schemas.openxmlformats.org/officeDocument/2006/relationships/oleObject" Target="../embeddings/oleObject132.bin"/><Relationship Id="rId21" Type="http://schemas.openxmlformats.org/officeDocument/2006/relationships/oleObject" Target="../embeddings/oleObject141.bin"/><Relationship Id="rId34" Type="http://schemas.openxmlformats.org/officeDocument/2006/relationships/image" Target="../media/image148.emf"/><Relationship Id="rId42" Type="http://schemas.openxmlformats.org/officeDocument/2006/relationships/image" Target="../media/image152.emf"/><Relationship Id="rId47" Type="http://schemas.openxmlformats.org/officeDocument/2006/relationships/oleObject" Target="../embeddings/oleObject154.bin"/><Relationship Id="rId50" Type="http://schemas.openxmlformats.org/officeDocument/2006/relationships/image" Target="../media/image156.emf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37.emf"/><Relationship Id="rId17" Type="http://schemas.openxmlformats.org/officeDocument/2006/relationships/oleObject" Target="../embeddings/oleObject139.bin"/><Relationship Id="rId25" Type="http://schemas.openxmlformats.org/officeDocument/2006/relationships/oleObject" Target="../embeddings/oleObject143.bin"/><Relationship Id="rId33" Type="http://schemas.openxmlformats.org/officeDocument/2006/relationships/oleObject" Target="../embeddings/oleObject147.bin"/><Relationship Id="rId38" Type="http://schemas.openxmlformats.org/officeDocument/2006/relationships/image" Target="../media/image150.emf"/><Relationship Id="rId46" Type="http://schemas.openxmlformats.org/officeDocument/2006/relationships/image" Target="../media/image154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9.emf"/><Relationship Id="rId20" Type="http://schemas.openxmlformats.org/officeDocument/2006/relationships/image" Target="../media/image141.emf"/><Relationship Id="rId29" Type="http://schemas.openxmlformats.org/officeDocument/2006/relationships/oleObject" Target="../embeddings/oleObject145.bin"/><Relationship Id="rId41" Type="http://schemas.openxmlformats.org/officeDocument/2006/relationships/oleObject" Target="../embeddings/oleObject151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34.emf"/><Relationship Id="rId11" Type="http://schemas.openxmlformats.org/officeDocument/2006/relationships/oleObject" Target="../embeddings/oleObject136.bin"/><Relationship Id="rId24" Type="http://schemas.openxmlformats.org/officeDocument/2006/relationships/image" Target="../media/image143.emf"/><Relationship Id="rId32" Type="http://schemas.openxmlformats.org/officeDocument/2006/relationships/image" Target="../media/image147.emf"/><Relationship Id="rId37" Type="http://schemas.openxmlformats.org/officeDocument/2006/relationships/oleObject" Target="../embeddings/oleObject149.bin"/><Relationship Id="rId40" Type="http://schemas.openxmlformats.org/officeDocument/2006/relationships/image" Target="../media/image151.emf"/><Relationship Id="rId45" Type="http://schemas.openxmlformats.org/officeDocument/2006/relationships/oleObject" Target="../embeddings/oleObject153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23" Type="http://schemas.openxmlformats.org/officeDocument/2006/relationships/oleObject" Target="../embeddings/oleObject142.bin"/><Relationship Id="rId28" Type="http://schemas.openxmlformats.org/officeDocument/2006/relationships/image" Target="../media/image145.emf"/><Relationship Id="rId36" Type="http://schemas.openxmlformats.org/officeDocument/2006/relationships/image" Target="../media/image149.emf"/><Relationship Id="rId49" Type="http://schemas.openxmlformats.org/officeDocument/2006/relationships/oleObject" Target="../embeddings/oleObject155.bin"/><Relationship Id="rId10" Type="http://schemas.openxmlformats.org/officeDocument/2006/relationships/image" Target="../media/image136.emf"/><Relationship Id="rId19" Type="http://schemas.openxmlformats.org/officeDocument/2006/relationships/oleObject" Target="../embeddings/oleObject140.bin"/><Relationship Id="rId31" Type="http://schemas.openxmlformats.org/officeDocument/2006/relationships/oleObject" Target="../embeddings/oleObject146.bin"/><Relationship Id="rId44" Type="http://schemas.openxmlformats.org/officeDocument/2006/relationships/image" Target="../media/image153.emf"/><Relationship Id="rId52" Type="http://schemas.openxmlformats.org/officeDocument/2006/relationships/image" Target="../media/image157.emf"/><Relationship Id="rId4" Type="http://schemas.openxmlformats.org/officeDocument/2006/relationships/image" Target="../media/image133.e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38.emf"/><Relationship Id="rId22" Type="http://schemas.openxmlformats.org/officeDocument/2006/relationships/image" Target="../media/image142.emf"/><Relationship Id="rId27" Type="http://schemas.openxmlformats.org/officeDocument/2006/relationships/oleObject" Target="../embeddings/oleObject144.bin"/><Relationship Id="rId30" Type="http://schemas.openxmlformats.org/officeDocument/2006/relationships/image" Target="../media/image146.emf"/><Relationship Id="rId35" Type="http://schemas.openxmlformats.org/officeDocument/2006/relationships/oleObject" Target="../embeddings/oleObject148.bin"/><Relationship Id="rId43" Type="http://schemas.openxmlformats.org/officeDocument/2006/relationships/oleObject" Target="../embeddings/oleObject152.bin"/><Relationship Id="rId48" Type="http://schemas.openxmlformats.org/officeDocument/2006/relationships/image" Target="../media/image155.emf"/><Relationship Id="rId8" Type="http://schemas.openxmlformats.org/officeDocument/2006/relationships/image" Target="../media/image135.emf"/><Relationship Id="rId51" Type="http://schemas.openxmlformats.org/officeDocument/2006/relationships/oleObject" Target="../embeddings/oleObject15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oleObject" Target="../embeddings/oleObject162.bin"/><Relationship Id="rId18" Type="http://schemas.openxmlformats.org/officeDocument/2006/relationships/image" Target="../media/image165.emf"/><Relationship Id="rId26" Type="http://schemas.openxmlformats.org/officeDocument/2006/relationships/image" Target="../media/image169.emf"/><Relationship Id="rId39" Type="http://schemas.openxmlformats.org/officeDocument/2006/relationships/oleObject" Target="../embeddings/oleObject175.bin"/><Relationship Id="rId3" Type="http://schemas.openxmlformats.org/officeDocument/2006/relationships/oleObject" Target="../embeddings/oleObject157.bin"/><Relationship Id="rId21" Type="http://schemas.openxmlformats.org/officeDocument/2006/relationships/oleObject" Target="../embeddings/oleObject166.bin"/><Relationship Id="rId34" Type="http://schemas.openxmlformats.org/officeDocument/2006/relationships/image" Target="../media/image173.emf"/><Relationship Id="rId7" Type="http://schemas.openxmlformats.org/officeDocument/2006/relationships/oleObject" Target="../embeddings/oleObject159.bin"/><Relationship Id="rId12" Type="http://schemas.openxmlformats.org/officeDocument/2006/relationships/image" Target="../media/image162.emf"/><Relationship Id="rId17" Type="http://schemas.openxmlformats.org/officeDocument/2006/relationships/oleObject" Target="../embeddings/oleObject164.bin"/><Relationship Id="rId25" Type="http://schemas.openxmlformats.org/officeDocument/2006/relationships/oleObject" Target="../embeddings/oleObject168.bin"/><Relationship Id="rId33" Type="http://schemas.openxmlformats.org/officeDocument/2006/relationships/oleObject" Target="../embeddings/oleObject172.bin"/><Relationship Id="rId38" Type="http://schemas.openxmlformats.org/officeDocument/2006/relationships/image" Target="../media/image17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4.emf"/><Relationship Id="rId20" Type="http://schemas.openxmlformats.org/officeDocument/2006/relationships/image" Target="../media/image166.emf"/><Relationship Id="rId29" Type="http://schemas.openxmlformats.org/officeDocument/2006/relationships/oleObject" Target="../embeddings/oleObject170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59.emf"/><Relationship Id="rId11" Type="http://schemas.openxmlformats.org/officeDocument/2006/relationships/oleObject" Target="../embeddings/oleObject161.bin"/><Relationship Id="rId24" Type="http://schemas.openxmlformats.org/officeDocument/2006/relationships/image" Target="../media/image168.emf"/><Relationship Id="rId32" Type="http://schemas.openxmlformats.org/officeDocument/2006/relationships/image" Target="../media/image172.emf"/><Relationship Id="rId37" Type="http://schemas.openxmlformats.org/officeDocument/2006/relationships/oleObject" Target="../embeddings/oleObject174.bin"/><Relationship Id="rId40" Type="http://schemas.openxmlformats.org/officeDocument/2006/relationships/image" Target="../media/image176.emf"/><Relationship Id="rId5" Type="http://schemas.openxmlformats.org/officeDocument/2006/relationships/oleObject" Target="../embeddings/oleObject158.bin"/><Relationship Id="rId15" Type="http://schemas.openxmlformats.org/officeDocument/2006/relationships/oleObject" Target="../embeddings/oleObject163.bin"/><Relationship Id="rId23" Type="http://schemas.openxmlformats.org/officeDocument/2006/relationships/oleObject" Target="../embeddings/oleObject167.bin"/><Relationship Id="rId28" Type="http://schemas.openxmlformats.org/officeDocument/2006/relationships/image" Target="../media/image170.emf"/><Relationship Id="rId36" Type="http://schemas.openxmlformats.org/officeDocument/2006/relationships/image" Target="../media/image174.emf"/><Relationship Id="rId10" Type="http://schemas.openxmlformats.org/officeDocument/2006/relationships/image" Target="../media/image161.emf"/><Relationship Id="rId19" Type="http://schemas.openxmlformats.org/officeDocument/2006/relationships/oleObject" Target="../embeddings/oleObject165.bin"/><Relationship Id="rId31" Type="http://schemas.openxmlformats.org/officeDocument/2006/relationships/oleObject" Target="../embeddings/oleObject171.bin"/><Relationship Id="rId4" Type="http://schemas.openxmlformats.org/officeDocument/2006/relationships/image" Target="../media/image158.emf"/><Relationship Id="rId9" Type="http://schemas.openxmlformats.org/officeDocument/2006/relationships/oleObject" Target="../embeddings/oleObject160.bin"/><Relationship Id="rId14" Type="http://schemas.openxmlformats.org/officeDocument/2006/relationships/image" Target="../media/image163.emf"/><Relationship Id="rId22" Type="http://schemas.openxmlformats.org/officeDocument/2006/relationships/image" Target="../media/image167.emf"/><Relationship Id="rId27" Type="http://schemas.openxmlformats.org/officeDocument/2006/relationships/oleObject" Target="../embeddings/oleObject169.bin"/><Relationship Id="rId30" Type="http://schemas.openxmlformats.org/officeDocument/2006/relationships/image" Target="../media/image171.emf"/><Relationship Id="rId35" Type="http://schemas.openxmlformats.org/officeDocument/2006/relationships/oleObject" Target="../embeddings/oleObject17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emf"/><Relationship Id="rId13" Type="http://schemas.openxmlformats.org/officeDocument/2006/relationships/oleObject" Target="../embeddings/oleObject181.bin"/><Relationship Id="rId18" Type="http://schemas.openxmlformats.org/officeDocument/2006/relationships/image" Target="../media/image184.emf"/><Relationship Id="rId26" Type="http://schemas.openxmlformats.org/officeDocument/2006/relationships/image" Target="../media/image188.emf"/><Relationship Id="rId3" Type="http://schemas.openxmlformats.org/officeDocument/2006/relationships/oleObject" Target="../embeddings/oleObject176.bin"/><Relationship Id="rId21" Type="http://schemas.openxmlformats.org/officeDocument/2006/relationships/oleObject" Target="../embeddings/oleObject185.bin"/><Relationship Id="rId7" Type="http://schemas.openxmlformats.org/officeDocument/2006/relationships/oleObject" Target="../embeddings/oleObject178.bin"/><Relationship Id="rId12" Type="http://schemas.openxmlformats.org/officeDocument/2006/relationships/image" Target="../media/image181.emf"/><Relationship Id="rId17" Type="http://schemas.openxmlformats.org/officeDocument/2006/relationships/oleObject" Target="../embeddings/oleObject183.bin"/><Relationship Id="rId25" Type="http://schemas.openxmlformats.org/officeDocument/2006/relationships/oleObject" Target="../embeddings/oleObject18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3.emf"/><Relationship Id="rId20" Type="http://schemas.openxmlformats.org/officeDocument/2006/relationships/image" Target="../media/image185.emf"/><Relationship Id="rId29" Type="http://schemas.openxmlformats.org/officeDocument/2006/relationships/oleObject" Target="../embeddings/oleObject189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78.emf"/><Relationship Id="rId11" Type="http://schemas.openxmlformats.org/officeDocument/2006/relationships/oleObject" Target="../embeddings/oleObject180.bin"/><Relationship Id="rId24" Type="http://schemas.openxmlformats.org/officeDocument/2006/relationships/image" Target="../media/image187.emf"/><Relationship Id="rId5" Type="http://schemas.openxmlformats.org/officeDocument/2006/relationships/oleObject" Target="../embeddings/oleObject177.bin"/><Relationship Id="rId15" Type="http://schemas.openxmlformats.org/officeDocument/2006/relationships/oleObject" Target="../embeddings/oleObject182.bin"/><Relationship Id="rId23" Type="http://schemas.openxmlformats.org/officeDocument/2006/relationships/oleObject" Target="../embeddings/oleObject186.bin"/><Relationship Id="rId28" Type="http://schemas.openxmlformats.org/officeDocument/2006/relationships/image" Target="../media/image189.emf"/><Relationship Id="rId10" Type="http://schemas.openxmlformats.org/officeDocument/2006/relationships/image" Target="../media/image180.emf"/><Relationship Id="rId19" Type="http://schemas.openxmlformats.org/officeDocument/2006/relationships/oleObject" Target="../embeddings/oleObject184.bin"/><Relationship Id="rId4" Type="http://schemas.openxmlformats.org/officeDocument/2006/relationships/image" Target="../media/image177.emf"/><Relationship Id="rId9" Type="http://schemas.openxmlformats.org/officeDocument/2006/relationships/oleObject" Target="../embeddings/oleObject179.bin"/><Relationship Id="rId14" Type="http://schemas.openxmlformats.org/officeDocument/2006/relationships/image" Target="../media/image182.emf"/><Relationship Id="rId22" Type="http://schemas.openxmlformats.org/officeDocument/2006/relationships/image" Target="../media/image186.emf"/><Relationship Id="rId27" Type="http://schemas.openxmlformats.org/officeDocument/2006/relationships/oleObject" Target="../embeddings/oleObject188.bin"/><Relationship Id="rId30" Type="http://schemas.openxmlformats.org/officeDocument/2006/relationships/image" Target="../media/image19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emf"/><Relationship Id="rId13" Type="http://schemas.openxmlformats.org/officeDocument/2006/relationships/oleObject" Target="../embeddings/oleObject195.bin"/><Relationship Id="rId18" Type="http://schemas.openxmlformats.org/officeDocument/2006/relationships/image" Target="../media/image198.emf"/><Relationship Id="rId26" Type="http://schemas.openxmlformats.org/officeDocument/2006/relationships/image" Target="../media/image202.emf"/><Relationship Id="rId3" Type="http://schemas.openxmlformats.org/officeDocument/2006/relationships/oleObject" Target="../embeddings/oleObject190.bin"/><Relationship Id="rId21" Type="http://schemas.openxmlformats.org/officeDocument/2006/relationships/oleObject" Target="../embeddings/oleObject199.bin"/><Relationship Id="rId7" Type="http://schemas.openxmlformats.org/officeDocument/2006/relationships/oleObject" Target="../embeddings/oleObject192.bin"/><Relationship Id="rId12" Type="http://schemas.openxmlformats.org/officeDocument/2006/relationships/image" Target="../media/image195.emf"/><Relationship Id="rId17" Type="http://schemas.openxmlformats.org/officeDocument/2006/relationships/oleObject" Target="../embeddings/oleObject197.bin"/><Relationship Id="rId25" Type="http://schemas.openxmlformats.org/officeDocument/2006/relationships/oleObject" Target="../embeddings/oleObject20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7.emf"/><Relationship Id="rId20" Type="http://schemas.openxmlformats.org/officeDocument/2006/relationships/image" Target="../media/image199.e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2.emf"/><Relationship Id="rId11" Type="http://schemas.openxmlformats.org/officeDocument/2006/relationships/oleObject" Target="../embeddings/oleObject194.bin"/><Relationship Id="rId24" Type="http://schemas.openxmlformats.org/officeDocument/2006/relationships/image" Target="../media/image201.emf"/><Relationship Id="rId5" Type="http://schemas.openxmlformats.org/officeDocument/2006/relationships/oleObject" Target="../embeddings/oleObject191.bin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0.bin"/><Relationship Id="rId28" Type="http://schemas.openxmlformats.org/officeDocument/2006/relationships/image" Target="../media/image203.emf"/><Relationship Id="rId10" Type="http://schemas.openxmlformats.org/officeDocument/2006/relationships/image" Target="../media/image194.emf"/><Relationship Id="rId19" Type="http://schemas.openxmlformats.org/officeDocument/2006/relationships/oleObject" Target="../embeddings/oleObject198.bin"/><Relationship Id="rId4" Type="http://schemas.openxmlformats.org/officeDocument/2006/relationships/image" Target="../media/image191.emf"/><Relationship Id="rId9" Type="http://schemas.openxmlformats.org/officeDocument/2006/relationships/oleObject" Target="../embeddings/oleObject193.bin"/><Relationship Id="rId14" Type="http://schemas.openxmlformats.org/officeDocument/2006/relationships/image" Target="../media/image196.emf"/><Relationship Id="rId22" Type="http://schemas.openxmlformats.org/officeDocument/2006/relationships/image" Target="../media/image200.emf"/><Relationship Id="rId27" Type="http://schemas.openxmlformats.org/officeDocument/2006/relationships/oleObject" Target="../embeddings/oleObject202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emf"/><Relationship Id="rId3" Type="http://schemas.openxmlformats.org/officeDocument/2006/relationships/oleObject" Target="../embeddings/oleObject203.bin"/><Relationship Id="rId7" Type="http://schemas.openxmlformats.org/officeDocument/2006/relationships/oleObject" Target="../embeddings/oleObject20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05.emf"/><Relationship Id="rId5" Type="http://schemas.openxmlformats.org/officeDocument/2006/relationships/oleObject" Target="../embeddings/oleObject204.bin"/><Relationship Id="rId10" Type="http://schemas.openxmlformats.org/officeDocument/2006/relationships/image" Target="../media/image207.emf"/><Relationship Id="rId4" Type="http://schemas.openxmlformats.org/officeDocument/2006/relationships/image" Target="../media/image204.emf"/><Relationship Id="rId9" Type="http://schemas.openxmlformats.org/officeDocument/2006/relationships/oleObject" Target="../embeddings/oleObject206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emf"/><Relationship Id="rId3" Type="http://schemas.openxmlformats.org/officeDocument/2006/relationships/oleObject" Target="../embeddings/oleObject207.bin"/><Relationship Id="rId7" Type="http://schemas.openxmlformats.org/officeDocument/2006/relationships/oleObject" Target="../embeddings/oleObject2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09.emf"/><Relationship Id="rId5" Type="http://schemas.openxmlformats.org/officeDocument/2006/relationships/oleObject" Target="../embeddings/oleObject208.bin"/><Relationship Id="rId10" Type="http://schemas.openxmlformats.org/officeDocument/2006/relationships/image" Target="../media/image211.emf"/><Relationship Id="rId4" Type="http://schemas.openxmlformats.org/officeDocument/2006/relationships/image" Target="../media/image208.emf"/><Relationship Id="rId9" Type="http://schemas.openxmlformats.org/officeDocument/2006/relationships/oleObject" Target="../embeddings/oleObject21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1" Type="http://schemas.openxmlformats.org/officeDocument/2006/relationships/oleObject" Target="../embeddings/oleObject16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4.bin"/><Relationship Id="rId25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11.bin"/><Relationship Id="rId24" Type="http://schemas.openxmlformats.org/officeDocument/2006/relationships/image" Target="../media/image18.emf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23" Type="http://schemas.openxmlformats.org/officeDocument/2006/relationships/oleObject" Target="../embeddings/oleObject17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8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oleObject" Target="../embeddings/oleObject24.bin"/><Relationship Id="rId18" Type="http://schemas.openxmlformats.org/officeDocument/2006/relationships/image" Target="../media/image27.emf"/><Relationship Id="rId26" Type="http://schemas.openxmlformats.org/officeDocument/2006/relationships/image" Target="../media/image31.emf"/><Relationship Id="rId3" Type="http://schemas.openxmlformats.org/officeDocument/2006/relationships/oleObject" Target="../embeddings/oleObject19.bin"/><Relationship Id="rId21" Type="http://schemas.openxmlformats.org/officeDocument/2006/relationships/oleObject" Target="../embeddings/oleObject28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24.emf"/><Relationship Id="rId17" Type="http://schemas.openxmlformats.org/officeDocument/2006/relationships/oleObject" Target="../embeddings/oleObject26.bin"/><Relationship Id="rId25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emf"/><Relationship Id="rId20" Type="http://schemas.openxmlformats.org/officeDocument/2006/relationships/image" Target="../media/image28.emf"/><Relationship Id="rId29" Type="http://schemas.openxmlformats.org/officeDocument/2006/relationships/oleObject" Target="../embeddings/oleObject32.bin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emf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30.emf"/><Relationship Id="rId32" Type="http://schemas.openxmlformats.org/officeDocument/2006/relationships/image" Target="../media/image34.emf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29.bin"/><Relationship Id="rId28" Type="http://schemas.openxmlformats.org/officeDocument/2006/relationships/image" Target="../media/image32.emf"/><Relationship Id="rId10" Type="http://schemas.openxmlformats.org/officeDocument/2006/relationships/image" Target="../media/image23.emf"/><Relationship Id="rId19" Type="http://schemas.openxmlformats.org/officeDocument/2006/relationships/oleObject" Target="../embeddings/oleObject27.bin"/><Relationship Id="rId31" Type="http://schemas.openxmlformats.org/officeDocument/2006/relationships/oleObject" Target="../embeddings/oleObject33.bin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25.emf"/><Relationship Id="rId22" Type="http://schemas.openxmlformats.org/officeDocument/2006/relationships/image" Target="../media/image29.emf"/><Relationship Id="rId27" Type="http://schemas.openxmlformats.org/officeDocument/2006/relationships/oleObject" Target="../embeddings/oleObject31.bin"/><Relationship Id="rId30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43.emf"/><Relationship Id="rId4" Type="http://schemas.openxmlformats.org/officeDocument/2006/relationships/image" Target="../media/image40.emf"/><Relationship Id="rId9" Type="http://schemas.openxmlformats.org/officeDocument/2006/relationships/oleObject" Target="../embeddings/oleObject4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91472C23-7979-418B-BD46-03318A101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5" y="1544638"/>
            <a:ext cx="656907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 sz="4800">
                <a:solidFill>
                  <a:srgbClr val="14028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第七章</a:t>
            </a:r>
          </a:p>
        </p:txBody>
      </p:sp>
      <p:sp>
        <p:nvSpPr>
          <p:cNvPr id="3075" name="Text Box 3">
            <a:extLst>
              <a:ext uri="{FF2B5EF4-FFF2-40B4-BE49-F238E27FC236}">
                <a16:creationId xmlns:a16="http://schemas.microsoft.com/office/drawing/2014/main" id="{801FA401-96AD-4AB0-A085-2FC6D3C0C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514600"/>
            <a:ext cx="54260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 sz="4800">
                <a:solidFill>
                  <a:srgbClr val="14028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狭义相对论</a:t>
            </a:r>
          </a:p>
        </p:txBody>
      </p:sp>
      <p:pic>
        <p:nvPicPr>
          <p:cNvPr id="3076" name="Picture 4" descr="002">
            <a:extLst>
              <a:ext uri="{FF2B5EF4-FFF2-40B4-BE49-F238E27FC236}">
                <a16:creationId xmlns:a16="http://schemas.microsoft.com/office/drawing/2014/main" id="{DE12AFE1-7B9D-46A5-ADAD-662E50215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2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Text Box 5">
            <a:extLst>
              <a:ext uri="{FF2B5EF4-FFF2-40B4-BE49-F238E27FC236}">
                <a16:creationId xmlns:a16="http://schemas.microsoft.com/office/drawing/2014/main" id="{F83F7C85-CD65-486D-B155-F7ED5FD9B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2133600"/>
            <a:ext cx="5791200" cy="892175"/>
          </a:xfrm>
          <a:prstGeom prst="rect">
            <a:avLst/>
          </a:prstGeom>
          <a:noFill/>
          <a:ln>
            <a:noFill/>
          </a:ln>
          <a:effectLst>
            <a:outerShdw dist="56796" dir="1593903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zh-CN" altLang="en-US" sz="7500">
                <a:solidFill>
                  <a:srgbClr val="FF0000"/>
                </a:solidFill>
                <a:latin typeface="隶书" pitchFamily="49" charset="-122"/>
                <a:ea typeface="隶书" pitchFamily="49" charset="-122"/>
              </a:rPr>
              <a:t>狭义相对论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05B7E104-82CB-48E3-BC7A-9B1B48D8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3810000"/>
            <a:ext cx="52482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kumimoji="1" lang="en-US" altLang="zh-CN" sz="3600">
                <a:solidFill>
                  <a:srgbClr val="FFFFFF"/>
                </a:solidFill>
                <a:latin typeface="隶书" pitchFamily="49" charset="-122"/>
                <a:ea typeface="隶书" pitchFamily="49" charset="-122"/>
              </a:rPr>
              <a:t>Special Relativity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Text Box 2">
            <a:extLst>
              <a:ext uri="{FF2B5EF4-FFF2-40B4-BE49-F238E27FC236}">
                <a16:creationId xmlns:a16="http://schemas.microsoft.com/office/drawing/2014/main" id="{55C54308-B00B-44FB-93FE-DD0BA1E4C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346075"/>
            <a:ext cx="82804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静止的带电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介子的半衰期为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1.77×10</a:t>
            </a:r>
            <a:r>
              <a:rPr lang="en-US" altLang="zh-CN" baseline="30000">
                <a:solidFill>
                  <a:srgbClr val="FFCC66"/>
                </a:solidFill>
                <a:latin typeface="Times New Roman" panose="02020603050405020304" pitchFamily="18" charset="0"/>
              </a:rPr>
              <a:t>-8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（不稳定粒子数目减少一半经历的时间称为半衰期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即当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aseline="-25000">
                <a:solidFill>
                  <a:srgbClr val="FFCC66"/>
                </a:solidFill>
                <a:latin typeface="Times New Roman" panose="02020603050405020304" pitchFamily="18" charset="0"/>
              </a:rPr>
              <a:t>1/2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时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baseline="-25000">
                <a:solidFill>
                  <a:srgbClr val="FFCC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/2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）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.  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今有一束平行运动的介子，速率为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0.99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，在离开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介子源 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加速器中的靶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39m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处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>
                <a:solidFill>
                  <a:srgbClr val="FFFFFF"/>
                </a:solidFill>
                <a:latin typeface="Times New Roman" panose="02020603050405020304" pitchFamily="18" charset="0"/>
              </a:rPr>
              <a:t>发现它的强度已减少为原来强度的一半</a:t>
            </a:r>
            <a:r>
              <a:rPr lang="en-US" altLang="zh-CN">
                <a:solidFill>
                  <a:srgbClr val="FFFFFF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944131" name="Rectangle 3">
            <a:extLst>
              <a:ext uri="{FF2B5EF4-FFF2-40B4-BE49-F238E27FC236}">
                <a16:creationId xmlns:a16="http://schemas.microsoft.com/office/drawing/2014/main" id="{7FA68D0B-561D-4C9D-AC8F-F4C57F37B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379413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944132" name="Text Box 4">
            <a:extLst>
              <a:ext uri="{FF2B5EF4-FFF2-40B4-BE49-F238E27FC236}">
                <a16:creationId xmlns:a16="http://schemas.microsoft.com/office/drawing/2014/main" id="{302B91BB-1452-4818-9736-98EF2FAAB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884488"/>
            <a:ext cx="4103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FFFF"/>
                </a:solidFill>
                <a:latin typeface="Times New Roman" panose="02020603050405020304" pitchFamily="18" charset="0"/>
              </a:rPr>
              <a:t>(1) </a:t>
            </a:r>
            <a:r>
              <a:rPr lang="zh-CN" altLang="en-US">
                <a:solidFill>
                  <a:srgbClr val="00FFFF"/>
                </a:solidFill>
              </a:rPr>
              <a:t>用经典力学解释实验结果</a:t>
            </a:r>
          </a:p>
        </p:txBody>
      </p:sp>
      <p:sp>
        <p:nvSpPr>
          <p:cNvPr id="944133" name="Rectangle 5">
            <a:extLst>
              <a:ext uri="{FF2B5EF4-FFF2-40B4-BE49-F238E27FC236}">
                <a16:creationId xmlns:a16="http://schemas.microsoft.com/office/drawing/2014/main" id="{FE926A00-B289-4BAA-9A87-5F5C70B1F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2884488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944134" name="Text Box 6">
            <a:extLst>
              <a:ext uri="{FF2B5EF4-FFF2-40B4-BE49-F238E27FC236}">
                <a16:creationId xmlns:a16="http://schemas.microsoft.com/office/drawing/2014/main" id="{07E6F9C1-315E-47A6-BE4B-084E7DE74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486150"/>
            <a:ext cx="6769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CC66"/>
                </a:solidFill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介子束在半衰期内即半数衰变前通过的路程为</a:t>
            </a:r>
          </a:p>
        </p:txBody>
      </p:sp>
      <p:sp>
        <p:nvSpPr>
          <p:cNvPr id="944135" name="Rectangle 7">
            <a:extLst>
              <a:ext uri="{FF2B5EF4-FFF2-40B4-BE49-F238E27FC236}">
                <a16:creationId xmlns:a16="http://schemas.microsoft.com/office/drawing/2014/main" id="{68A9D703-CDBD-47C1-AFDB-B3FF88D89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4136" name="Object 8">
            <a:extLst>
              <a:ext uri="{FF2B5EF4-FFF2-40B4-BE49-F238E27FC236}">
                <a16:creationId xmlns:a16="http://schemas.microsoft.com/office/drawing/2014/main" id="{B035855C-28E9-46AE-9AD3-9C509359E2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4165600"/>
          <a:ext cx="55467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公式" r:id="rId3" imgW="5570002" imgH="403999" progId="Equation.3">
                  <p:embed/>
                </p:oleObj>
              </mc:Choice>
              <mc:Fallback>
                <p:oleObj name="公式" r:id="rId3" imgW="5570002" imgH="403999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4165600"/>
                        <a:ext cx="554672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4137" name="Text Box 9">
            <a:extLst>
              <a:ext uri="{FF2B5EF4-FFF2-40B4-BE49-F238E27FC236}">
                <a16:creationId xmlns:a16="http://schemas.microsoft.com/office/drawing/2014/main" id="{D19A1BD8-EE7B-4E1B-A709-ACD782AA9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4652963"/>
            <a:ext cx="76073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</a:rPr>
              <a:t>与实验结果矛盾</a:t>
            </a:r>
            <a:r>
              <a:rPr lang="en-US" altLang="zh-CN">
                <a:solidFill>
                  <a:srgbClr val="FFFFFF"/>
                </a:solidFill>
              </a:rPr>
              <a:t>,</a:t>
            </a:r>
            <a:r>
              <a:rPr lang="en-US" altLang="zh-CN">
                <a:solidFill>
                  <a:srgbClr val="FFCC66"/>
                </a:solidFill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介子的运动速度接近光速，牛顿力学已不适用，必须考虑相对论效应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</a:p>
        </p:txBody>
      </p:sp>
      <p:sp>
        <p:nvSpPr>
          <p:cNvPr id="944138" name="Rectangle 10">
            <a:extLst>
              <a:ext uri="{FF2B5EF4-FFF2-40B4-BE49-F238E27FC236}">
                <a16:creationId xmlns:a16="http://schemas.microsoft.com/office/drawing/2014/main" id="{BB68ADA9-59C5-4C52-97A7-AA7235EA0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3" y="2292350"/>
            <a:ext cx="3095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FF"/>
                </a:solidFill>
              </a:rPr>
              <a:t>试解释这一实验结果</a:t>
            </a:r>
            <a:r>
              <a:rPr lang="en-US" altLang="zh-CN">
                <a:solidFill>
                  <a:srgbClr val="FFFFFF"/>
                </a:solidFill>
              </a:rPr>
              <a:t>.</a:t>
            </a: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4139" name="Rectangle 11">
            <a:extLst>
              <a:ext uri="{FF2B5EF4-FFF2-40B4-BE49-F238E27FC236}">
                <a16:creationId xmlns:a16="http://schemas.microsoft.com/office/drawing/2014/main" id="{7BA6ED84-0DA5-4714-A1E4-489CC3B78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4140" name="Rectangle 12">
            <a:extLst>
              <a:ext uri="{FF2B5EF4-FFF2-40B4-BE49-F238E27FC236}">
                <a16:creationId xmlns:a16="http://schemas.microsoft.com/office/drawing/2014/main" id="{C643E8EE-5F76-4733-BEDE-25D4E75BC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2292350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4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44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4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44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44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4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4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4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0" grpId="0"/>
      <p:bldP spid="944131" grpId="0"/>
      <p:bldP spid="944132" grpId="0"/>
      <p:bldP spid="944133" grpId="0"/>
      <p:bldP spid="944134" grpId="0"/>
      <p:bldP spid="944137" grpId="0"/>
      <p:bldP spid="944138" grpId="0"/>
      <p:bldP spid="9441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154" name="Text Box 2">
            <a:extLst>
              <a:ext uri="{FF2B5EF4-FFF2-40B4-BE49-F238E27FC236}">
                <a16:creationId xmlns:a16="http://schemas.microsoft.com/office/drawing/2014/main" id="{4F69A7D9-40A5-4B4E-B45F-2FF8B2DD71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908050"/>
            <a:ext cx="7921625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>
                <a:latin typeface="Times New Roman" panose="02020603050405020304" pitchFamily="18" charset="0"/>
              </a:rPr>
              <a:t>设相对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介子静止的参考系为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系</a:t>
            </a:r>
            <a:r>
              <a:rPr lang="en-US" altLang="zh-CN">
                <a:solidFill>
                  <a:srgbClr val="FFFFFF"/>
                </a:solidFill>
              </a:rPr>
              <a:t>,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介子半衰期在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系为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1.77×10</a:t>
            </a:r>
            <a:r>
              <a:rPr lang="en-US" altLang="zh-CN" baseline="30000">
                <a:solidFill>
                  <a:srgbClr val="FFCC66"/>
                </a:solidFill>
                <a:latin typeface="Times New Roman" panose="02020603050405020304" pitchFamily="18" charset="0"/>
              </a:rPr>
              <a:t>-8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，是原时</a:t>
            </a:r>
            <a:r>
              <a:rPr lang="el-GR" altLang="zh-CN" i="1">
                <a:solidFill>
                  <a:srgbClr val="FFCC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baseline="-25000">
                <a:solidFill>
                  <a:srgbClr val="FFCC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>
                <a:solidFill>
                  <a:srgbClr val="FFFFFF"/>
                </a:solidFill>
              </a:rPr>
              <a:t> .</a:t>
            </a:r>
          </a:p>
        </p:txBody>
      </p:sp>
      <p:sp>
        <p:nvSpPr>
          <p:cNvPr id="945155" name="Rectangle 3">
            <a:extLst>
              <a:ext uri="{FF2B5EF4-FFF2-40B4-BE49-F238E27FC236}">
                <a16:creationId xmlns:a16="http://schemas.microsoft.com/office/drawing/2014/main" id="{A6C11FEA-7827-4026-84BC-3DC1D13F5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5156" name="Object 4">
            <a:extLst>
              <a:ext uri="{FF2B5EF4-FFF2-40B4-BE49-F238E27FC236}">
                <a16:creationId xmlns:a16="http://schemas.microsoft.com/office/drawing/2014/main" id="{FEF0328B-11E1-4331-AD5E-80F7D3DC76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5" y="3367088"/>
          <a:ext cx="1485900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公式" r:id="rId3" imgW="1638207" imgH="1166109" progId="Equation.3">
                  <p:embed/>
                </p:oleObj>
              </mc:Choice>
              <mc:Fallback>
                <p:oleObj name="公式" r:id="rId3" imgW="1638207" imgH="116610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5" y="3367088"/>
                        <a:ext cx="1485900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57" name="Text Box 5">
            <a:extLst>
              <a:ext uri="{FF2B5EF4-FFF2-40B4-BE49-F238E27FC236}">
                <a16:creationId xmlns:a16="http://schemas.microsoft.com/office/drawing/2014/main" id="{8B205369-C644-4CCC-B596-52BCEB7C0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675188"/>
            <a:ext cx="69135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介子在这段时间内通过的路程为</a:t>
            </a:r>
          </a:p>
        </p:txBody>
      </p:sp>
      <p:sp>
        <p:nvSpPr>
          <p:cNvPr id="945158" name="Rectangle 6">
            <a:extLst>
              <a:ext uri="{FF2B5EF4-FFF2-40B4-BE49-F238E27FC236}">
                <a16:creationId xmlns:a16="http://schemas.microsoft.com/office/drawing/2014/main" id="{EBBF3A72-3059-4544-9980-76280E6B9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898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5159" name="Object 7">
            <a:extLst>
              <a:ext uri="{FF2B5EF4-FFF2-40B4-BE49-F238E27FC236}">
                <a16:creationId xmlns:a16="http://schemas.microsoft.com/office/drawing/2014/main" id="{20F17F27-9AA7-408D-9A14-6D4134574A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8138" y="5308600"/>
          <a:ext cx="5281612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8" name="公式" r:id="rId5" imgW="5265451" imgH="327688" progId="Equation.3">
                  <p:embed/>
                </p:oleObj>
              </mc:Choice>
              <mc:Fallback>
                <p:oleObj name="公式" r:id="rId5" imgW="5265451" imgH="327688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5308600"/>
                        <a:ext cx="5281612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5160" name="Text Box 8">
            <a:extLst>
              <a:ext uri="{FF2B5EF4-FFF2-40B4-BE49-F238E27FC236}">
                <a16:creationId xmlns:a16="http://schemas.microsoft.com/office/drawing/2014/main" id="{24D32F76-BAA6-4C67-8A17-433F3F4CB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851525"/>
            <a:ext cx="57610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9900"/>
                </a:solidFill>
              </a:rPr>
              <a:t>这与实验结果基本吻合</a:t>
            </a:r>
            <a:r>
              <a:rPr lang="en-US" altLang="zh-CN">
                <a:solidFill>
                  <a:srgbClr val="FF9900"/>
                </a:solidFill>
              </a:rPr>
              <a:t>.</a:t>
            </a:r>
          </a:p>
        </p:txBody>
      </p:sp>
      <p:sp>
        <p:nvSpPr>
          <p:cNvPr id="945161" name="Text Box 9">
            <a:extLst>
              <a:ext uri="{FF2B5EF4-FFF2-40B4-BE49-F238E27FC236}">
                <a16:creationId xmlns:a16="http://schemas.microsoft.com/office/drawing/2014/main" id="{16C45E78-1665-4F0E-930E-F9665C97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50850"/>
            <a:ext cx="7345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(2) </a:t>
            </a:r>
            <a:r>
              <a:rPr lang="zh-CN" altLang="en-US">
                <a:solidFill>
                  <a:srgbClr val="00FFFF"/>
                </a:solidFill>
              </a:rPr>
              <a:t>用时间延缓效应解释实验结果</a:t>
            </a:r>
          </a:p>
        </p:txBody>
      </p:sp>
      <p:sp>
        <p:nvSpPr>
          <p:cNvPr id="945162" name="Text Box 10">
            <a:extLst>
              <a:ext uri="{FF2B5EF4-FFF2-40B4-BE49-F238E27FC236}">
                <a16:creationId xmlns:a16="http://schemas.microsoft.com/office/drawing/2014/main" id="{F55742DB-AFF4-4110-BD3E-CF934B1F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1878013"/>
            <a:ext cx="7921625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FFFFFF"/>
                </a:solidFill>
              </a:rPr>
              <a:t>设实验室参考系为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系相对于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系的运动速度为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0.99</a:t>
            </a:r>
            <a:r>
              <a:rPr lang="en-US" altLang="zh-CN" i="1">
                <a:solidFill>
                  <a:srgbClr val="FFCC66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>
                <a:solidFill>
                  <a:srgbClr val="FFFFFF"/>
                </a:solidFill>
              </a:rPr>
              <a:t>，在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系中观测，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介子以高速运动，测得的半衰期应为运动时间</a:t>
            </a:r>
          </a:p>
        </p:txBody>
      </p:sp>
      <p:graphicFrame>
        <p:nvGraphicFramePr>
          <p:cNvPr id="945163" name="Object 11">
            <a:extLst>
              <a:ext uri="{FF2B5EF4-FFF2-40B4-BE49-F238E27FC236}">
                <a16:creationId xmlns:a16="http://schemas.microsoft.com/office/drawing/2014/main" id="{BCF1F7ED-C62D-4911-8CB5-90B6A12AD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3325813"/>
          <a:ext cx="186372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公式" r:id="rId7" imgW="2057213" imgH="1166109" progId="Equation.3">
                  <p:embed/>
                </p:oleObj>
              </mc:Choice>
              <mc:Fallback>
                <p:oleObj name="公式" r:id="rId7" imgW="2057213" imgH="116610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325813"/>
                        <a:ext cx="1863725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5164" name="Object 12">
            <a:extLst>
              <a:ext uri="{FF2B5EF4-FFF2-40B4-BE49-F238E27FC236}">
                <a16:creationId xmlns:a16="http://schemas.microsoft.com/office/drawing/2014/main" id="{F126510D-B563-4251-B984-ACD1B8106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76825" y="3513138"/>
          <a:ext cx="1268413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公式" r:id="rId9" imgW="1394367" imgH="327688" progId="Equation.3">
                  <p:embed/>
                </p:oleObj>
              </mc:Choice>
              <mc:Fallback>
                <p:oleObj name="公式" r:id="rId9" imgW="1394367" imgH="327688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513138"/>
                        <a:ext cx="1268413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4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5154" grpId="0"/>
      <p:bldP spid="945157" grpId="0"/>
      <p:bldP spid="945160" grpId="0"/>
      <p:bldP spid="945161" grpId="0"/>
      <p:bldP spid="9451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>
            <a:extLst>
              <a:ext uri="{FF2B5EF4-FFF2-40B4-BE49-F238E27FC236}">
                <a16:creationId xmlns:a16="http://schemas.microsoft.com/office/drawing/2014/main" id="{FC385743-80EB-47EC-8624-83C29A968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2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zh-CN" altLang="zh-CN" sz="1800" b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6179" name="Text Box 3">
            <a:extLst>
              <a:ext uri="{FF2B5EF4-FFF2-40B4-BE49-F238E27FC236}">
                <a16:creationId xmlns:a16="http://schemas.microsoft.com/office/drawing/2014/main" id="{15B8002A-C184-4DAC-AC55-C8F66E925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404813"/>
            <a:ext cx="460851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00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(3) </a:t>
            </a:r>
            <a:r>
              <a:rPr lang="zh-CN" altLang="en-US">
                <a:solidFill>
                  <a:srgbClr val="00FFFF"/>
                </a:solidFill>
              </a:rPr>
              <a:t>用长度收缩效应解释实验结果</a:t>
            </a:r>
          </a:p>
        </p:txBody>
      </p:sp>
      <p:sp>
        <p:nvSpPr>
          <p:cNvPr id="946180" name="Text Box 4">
            <a:extLst>
              <a:ext uri="{FF2B5EF4-FFF2-40B4-BE49-F238E27FC236}">
                <a16:creationId xmlns:a16="http://schemas.microsoft.com/office/drawing/2014/main" id="{931EB1CB-7318-46C0-B8B9-CD8DB79B8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981075"/>
            <a:ext cx="80645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</a:rPr>
              <a:t>在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的半衰期为             ，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介子系的观测者认为，实验室参考系即</a:t>
            </a:r>
            <a:r>
              <a:rPr lang="en-US" altLang="zh-CN">
                <a:solidFill>
                  <a:srgbClr val="FFCC66"/>
                </a:solidFill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系的尺子是运动的尺子，是要缩短的，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系测得的当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介子束的强度减少到原强度的一半时前进的距离为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39m</a:t>
            </a:r>
            <a:r>
              <a:rPr lang="zh-CN" altLang="en-US">
                <a:solidFill>
                  <a:srgbClr val="FFFFFF"/>
                </a:solidFill>
              </a:rPr>
              <a:t>，在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系只有</a:t>
            </a:r>
          </a:p>
        </p:txBody>
      </p:sp>
      <p:sp>
        <p:nvSpPr>
          <p:cNvPr id="946181" name="Rectangle 5">
            <a:extLst>
              <a:ext uri="{FF2B5EF4-FFF2-40B4-BE49-F238E27FC236}">
                <a16:creationId xmlns:a16="http://schemas.microsoft.com/office/drawing/2014/main" id="{B93CAAA6-A356-48E1-B98F-4E6D513ED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6182" name="Object 6">
            <a:extLst>
              <a:ext uri="{FF2B5EF4-FFF2-40B4-BE49-F238E27FC236}">
                <a16:creationId xmlns:a16="http://schemas.microsoft.com/office/drawing/2014/main" id="{FC130E43-B118-40E1-9DFE-FD8A4C1F0D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74875" y="3044825"/>
          <a:ext cx="535146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公式" r:id="rId3" imgW="5341589" imgH="785054" progId="Equation.3">
                  <p:embed/>
                </p:oleObj>
              </mc:Choice>
              <mc:Fallback>
                <p:oleObj name="公式" r:id="rId3" imgW="5341589" imgH="78505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3044825"/>
                        <a:ext cx="535146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3" name="Text Box 7">
            <a:extLst>
              <a:ext uri="{FF2B5EF4-FFF2-40B4-BE49-F238E27FC236}">
                <a16:creationId xmlns:a16="http://schemas.microsoft.com/office/drawing/2014/main" id="{2FE0F176-AB05-4231-A06D-2A9B056E5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025900"/>
            <a:ext cx="424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</a:rPr>
              <a:t>通过这段距离所需的时间等于</a:t>
            </a:r>
          </a:p>
        </p:txBody>
      </p:sp>
      <p:sp>
        <p:nvSpPr>
          <p:cNvPr id="946184" name="Rectangle 8">
            <a:extLst>
              <a:ext uri="{FF2B5EF4-FFF2-40B4-BE49-F238E27FC236}">
                <a16:creationId xmlns:a16="http://schemas.microsoft.com/office/drawing/2014/main" id="{C139DF45-6E1D-4AC3-B962-C7CC1DEB6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6185" name="Object 9">
            <a:extLst>
              <a:ext uri="{FF2B5EF4-FFF2-40B4-BE49-F238E27FC236}">
                <a16:creationId xmlns:a16="http://schemas.microsoft.com/office/drawing/2014/main" id="{CA368281-E46B-4D61-8F09-ECC8F16AAE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5188" y="4779963"/>
          <a:ext cx="496570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公式" r:id="rId5" imgW="4952938" imgH="708743" progId="Equation.3">
                  <p:embed/>
                </p:oleObj>
              </mc:Choice>
              <mc:Fallback>
                <p:oleObj name="公式" r:id="rId5" imgW="4952938" imgH="708743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779963"/>
                        <a:ext cx="496570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6186" name="Text Box 10">
            <a:extLst>
              <a:ext uri="{FF2B5EF4-FFF2-40B4-BE49-F238E27FC236}">
                <a16:creationId xmlns:a16="http://schemas.microsoft.com/office/drawing/2014/main" id="{42AA6322-3D30-456E-BFAF-4DD64B494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5851525"/>
            <a:ext cx="6192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rgbClr val="FFFFFF"/>
                </a:solidFill>
              </a:rPr>
              <a:t>与</a:t>
            </a:r>
            <a:r>
              <a:rPr lang="en-US" altLang="zh-CN">
                <a:solidFill>
                  <a:srgbClr val="FFCC66"/>
                </a:solidFill>
              </a:rPr>
              <a:t>π</a:t>
            </a:r>
            <a:r>
              <a:rPr lang="zh-CN" altLang="en-US">
                <a:solidFill>
                  <a:srgbClr val="FFFFFF"/>
                </a:solidFill>
              </a:rPr>
              <a:t>介子系测得的半衰期基本一致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46187" name="Rectangle 11">
            <a:extLst>
              <a:ext uri="{FF2B5EF4-FFF2-40B4-BE49-F238E27FC236}">
                <a16:creationId xmlns:a16="http://schemas.microsoft.com/office/drawing/2014/main" id="{42F2DA77-66DA-4D96-84CF-3B3F8A769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09938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6188" name="Object 12">
            <a:extLst>
              <a:ext uri="{FF2B5EF4-FFF2-40B4-BE49-F238E27FC236}">
                <a16:creationId xmlns:a16="http://schemas.microsoft.com/office/drawing/2014/main" id="{21778A01-F43C-4F3B-BF88-38E8897953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2138" y="1052513"/>
          <a:ext cx="18891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公式" r:id="rId7" imgW="1950720" imgH="403999" progId="Equation.3">
                  <p:embed/>
                </p:oleObj>
              </mc:Choice>
              <mc:Fallback>
                <p:oleObj name="公式" r:id="rId7" imgW="1950720" imgH="40399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052513"/>
                        <a:ext cx="18891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4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46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4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4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79" grpId="0"/>
      <p:bldP spid="946180" grpId="0"/>
      <p:bldP spid="946183" grpId="0"/>
      <p:bldP spid="9461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Text Box 2">
            <a:extLst>
              <a:ext uri="{FF2B5EF4-FFF2-40B4-BE49-F238E27FC236}">
                <a16:creationId xmlns:a16="http://schemas.microsoft.com/office/drawing/2014/main" id="{48E143B1-1EA6-4522-8218-834A80968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50850"/>
            <a:ext cx="1296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FFFF"/>
                </a:solidFill>
                <a:sym typeface="Wingdings" panose="05000000000000000000" pitchFamily="2" charset="2"/>
              </a:rPr>
              <a:t> </a:t>
            </a:r>
            <a:r>
              <a:rPr lang="zh-CN" altLang="en-US">
                <a:solidFill>
                  <a:srgbClr val="FFFF00"/>
                </a:solidFill>
              </a:rPr>
              <a:t>讨论</a:t>
            </a:r>
          </a:p>
        </p:txBody>
      </p:sp>
      <p:sp>
        <p:nvSpPr>
          <p:cNvPr id="947203" name="Text Box 3">
            <a:extLst>
              <a:ext uri="{FF2B5EF4-FFF2-40B4-BE49-F238E27FC236}">
                <a16:creationId xmlns:a16="http://schemas.microsoft.com/office/drawing/2014/main" id="{DABF1F77-8A81-48C4-A0B8-762E9559D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908050"/>
            <a:ext cx="8281987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2425" indent="-352425" eaLnBrk="1" hangingPunct="1">
              <a:spcBef>
                <a:spcPct val="50000"/>
              </a:spcBef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(1)</a:t>
            </a:r>
            <a:r>
              <a:rPr lang="zh-CN" altLang="en-US">
                <a:solidFill>
                  <a:srgbClr val="00FFFF"/>
                </a:solidFill>
              </a:rPr>
              <a:t>用牛顿力学解释实验结果时</a:t>
            </a:r>
            <a:r>
              <a:rPr lang="zh-CN" altLang="en-US">
                <a:solidFill>
                  <a:srgbClr val="00FFCC"/>
                </a:solidFill>
              </a:rPr>
              <a:t>，</a:t>
            </a:r>
            <a:r>
              <a:rPr lang="zh-CN" altLang="en-US">
                <a:solidFill>
                  <a:srgbClr val="FFFFFF"/>
                </a:solidFill>
              </a:rPr>
              <a:t>利用了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系（实验室系）的长度测量结果（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39m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  <a:r>
              <a:rPr lang="en-US" altLang="zh-CN">
                <a:solidFill>
                  <a:srgbClr val="FFFFFF"/>
                </a:solidFill>
              </a:rPr>
              <a:t>,</a:t>
            </a:r>
            <a:r>
              <a:rPr lang="zh-CN" altLang="en-US">
                <a:solidFill>
                  <a:srgbClr val="FFFFFF"/>
                </a:solidFill>
              </a:rPr>
              <a:t>又利用了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  <a:sym typeface="Symbol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</a:rPr>
              <a:t>系（介子系）的时间测量结果（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1.77×10</a:t>
            </a:r>
            <a:r>
              <a:rPr lang="en-US" altLang="zh-CN" baseline="30000">
                <a:solidFill>
                  <a:srgbClr val="FFCC66"/>
                </a:solidFill>
                <a:latin typeface="Times New Roman" pitchFamily="18" charset="0"/>
              </a:rPr>
              <a:t>-8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），导致与实验结果矛盾的结论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47204" name="Rectangle 4">
            <a:extLst>
              <a:ext uri="{FF2B5EF4-FFF2-40B4-BE49-F238E27FC236}">
                <a16:creationId xmlns:a16="http://schemas.microsoft.com/office/drawing/2014/main" id="{A51585A5-A4F6-4A4D-9C89-909135A92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5232400"/>
            <a:ext cx="8281987" cy="11874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4013" indent="-354013" eaLnBrk="1" hangingPunct="1">
              <a:spcBef>
                <a:spcPct val="50000"/>
              </a:spcBef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(4)</a:t>
            </a:r>
            <a:r>
              <a:rPr lang="zh-CN" altLang="en-US">
                <a:solidFill>
                  <a:srgbClr val="00FFFF"/>
                </a:solidFill>
              </a:rPr>
              <a:t>相对论的时间延缓与长度收缩总是紧密联系在一起的</a:t>
            </a:r>
            <a:r>
              <a:rPr lang="zh-CN" altLang="en-US">
                <a:solidFill>
                  <a:srgbClr val="00FFCC"/>
                </a:solidFill>
              </a:rPr>
              <a:t>。</a:t>
            </a:r>
            <a:r>
              <a:rPr lang="zh-CN" altLang="en-US">
                <a:solidFill>
                  <a:srgbClr val="FFFFFF"/>
                </a:solidFill>
              </a:rPr>
              <a:t>所有验证相对论时间延缓效应的近代物理实验，都同样验证了相对论长度收缩效应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47205" name="Rectangle 5">
            <a:extLst>
              <a:ext uri="{FF2B5EF4-FFF2-40B4-BE49-F238E27FC236}">
                <a16:creationId xmlns:a16="http://schemas.microsoft.com/office/drawing/2014/main" id="{7EF534F8-53F5-4F0E-9E32-CA85C3C31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3716338"/>
            <a:ext cx="8307387" cy="15525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4013" indent="-354013" eaLnBrk="1" hangingPunct="1">
              <a:spcBef>
                <a:spcPct val="50000"/>
              </a:spcBef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(3)</a:t>
            </a:r>
            <a:r>
              <a:rPr lang="zh-CN" altLang="en-US">
                <a:solidFill>
                  <a:srgbClr val="00FFFF"/>
                </a:solidFill>
                <a:latin typeface="Times New Roman" pitchFamily="18" charset="0"/>
              </a:rPr>
              <a:t>用长度收缩效应解释实验结果</a:t>
            </a:r>
            <a:r>
              <a:rPr lang="zh-CN" altLang="en-US">
                <a:solidFill>
                  <a:srgbClr val="00FFCC"/>
                </a:solidFill>
                <a:latin typeface="Times New Roman" pitchFamily="18" charset="0"/>
              </a:rPr>
              <a:t>，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利用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  <a:sym typeface="Symbol" pitchFamily="18" charset="2"/>
              </a:rPr>
              <a:t>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系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介子系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)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的长度和时间测量结果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长度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: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5.5m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；时间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: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1.77×10</a:t>
            </a:r>
            <a:r>
              <a:rPr lang="en-US" altLang="zh-CN" baseline="30000">
                <a:solidFill>
                  <a:srgbClr val="FFCC66"/>
                </a:solidFill>
                <a:latin typeface="Times New Roman" pitchFamily="18" charset="0"/>
              </a:rPr>
              <a:t>-8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). 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运动着的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π</a:t>
            </a:r>
            <a:r>
              <a:rPr lang="zh-CN" altLang="en-US">
                <a:solidFill>
                  <a:srgbClr val="FFFFFF"/>
                </a:solidFill>
                <a:latin typeface="Times New Roman" pitchFamily="18" charset="0"/>
              </a:rPr>
              <a:t>介子观测到实验室的空间距离缩短了，在它的固有半衰期内能通过这段距离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947206" name="Rectangle 6">
            <a:extLst>
              <a:ext uri="{FF2B5EF4-FFF2-40B4-BE49-F238E27FC236}">
                <a16:creationId xmlns:a16="http://schemas.microsoft.com/office/drawing/2014/main" id="{94007956-AAC2-4278-8342-6F4F385EF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2060575"/>
            <a:ext cx="8307387" cy="16986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54013" indent="-354013" eaLnBrk="1" hangingPunct="1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楷体_GB2312" pitchFamily="49" charset="-122"/>
                <a:sym typeface="Wingdings 2" pitchFamily="18" charset="2"/>
              </a:rPr>
              <a:t>(2)</a:t>
            </a:r>
            <a:r>
              <a:rPr lang="zh-CN" altLang="en-US">
                <a:solidFill>
                  <a:srgbClr val="00FFFF"/>
                </a:solidFill>
              </a:rPr>
              <a:t>时间延缓效应解释实验结果</a:t>
            </a:r>
            <a:r>
              <a:rPr lang="zh-CN" altLang="en-US">
                <a:solidFill>
                  <a:srgbClr val="00FFCC"/>
                </a:solidFill>
              </a:rPr>
              <a:t>，</a:t>
            </a:r>
            <a:r>
              <a:rPr lang="zh-CN" altLang="en-US">
                <a:solidFill>
                  <a:srgbClr val="FFFFFF"/>
                </a:solidFill>
              </a:rPr>
              <a:t>利用了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系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(</a:t>
            </a:r>
            <a:r>
              <a:rPr lang="zh-CN" altLang="en-US">
                <a:solidFill>
                  <a:srgbClr val="FFFFFF"/>
                </a:solidFill>
              </a:rPr>
              <a:t>实验室系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)</a:t>
            </a:r>
            <a:r>
              <a:rPr lang="zh-CN" altLang="en-US">
                <a:solidFill>
                  <a:srgbClr val="FFFFFF"/>
                </a:solidFill>
              </a:rPr>
              <a:t>的测量结果（长度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: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39m</a:t>
            </a:r>
            <a:r>
              <a:rPr lang="zh-CN" altLang="en-US">
                <a:solidFill>
                  <a:srgbClr val="FFFFFF"/>
                </a:solidFill>
              </a:rPr>
              <a:t>；时间</a:t>
            </a:r>
            <a:r>
              <a:rPr lang="en-US" altLang="zh-CN">
                <a:solidFill>
                  <a:srgbClr val="FFFFFF"/>
                </a:solidFill>
                <a:latin typeface="Times New Roman" pitchFamily="18" charset="0"/>
              </a:rPr>
              <a:t>: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1.26×10</a:t>
            </a:r>
            <a:r>
              <a:rPr lang="en-US" altLang="zh-CN" baseline="30000">
                <a:solidFill>
                  <a:srgbClr val="FFCC66"/>
                </a:solidFill>
                <a:latin typeface="Times New Roman" pitchFamily="18" charset="0"/>
              </a:rPr>
              <a:t>-7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s</a:t>
            </a:r>
            <a:r>
              <a:rPr lang="zh-CN" altLang="en-US">
                <a:solidFill>
                  <a:srgbClr val="FFFFFF"/>
                </a:solidFill>
              </a:rPr>
              <a:t>）</a:t>
            </a:r>
            <a:r>
              <a:rPr lang="en-US" altLang="zh-CN">
                <a:solidFill>
                  <a:srgbClr val="FFFFFF"/>
                </a:solidFill>
              </a:rPr>
              <a:t>. </a:t>
            </a:r>
            <a:r>
              <a:rPr lang="zh-CN" altLang="en-US">
                <a:solidFill>
                  <a:srgbClr val="FFFFFF"/>
                </a:solidFill>
              </a:rPr>
              <a:t>实验室的观测者测量的</a:t>
            </a:r>
            <a:r>
              <a:rPr lang="zh-CN" altLang="en-US">
                <a:solidFill>
                  <a:srgbClr val="FFCC66"/>
                </a:solidFill>
                <a:latin typeface="Times New Roman" pitchFamily="18" charset="0"/>
                <a:sym typeface="Symbol" pitchFamily="18" charset="2"/>
              </a:rPr>
              <a:t></a:t>
            </a:r>
            <a:r>
              <a:rPr lang="zh-CN" altLang="en-US">
                <a:solidFill>
                  <a:srgbClr val="FFFFFF"/>
                </a:solidFill>
              </a:rPr>
              <a:t>介子运动时的半衰期比静止时大得多</a:t>
            </a:r>
            <a:r>
              <a:rPr lang="en-US" altLang="zh-CN">
                <a:solidFill>
                  <a:srgbClr val="FFFFFF"/>
                </a:solidFill>
              </a:rPr>
              <a:t>.</a:t>
            </a:r>
            <a:r>
              <a:rPr lang="zh-CN" altLang="en-US">
                <a:solidFill>
                  <a:srgbClr val="FFFFFF"/>
                </a:solidFill>
              </a:rPr>
              <a:t>在半衰期内可通过</a:t>
            </a:r>
            <a:r>
              <a:rPr lang="en-US" altLang="zh-CN">
                <a:solidFill>
                  <a:srgbClr val="FFCC66"/>
                </a:solidFill>
                <a:latin typeface="Times New Roman" pitchFamily="18" charset="0"/>
              </a:rPr>
              <a:t>39m</a:t>
            </a:r>
            <a:r>
              <a:rPr lang="en-US" altLang="zh-CN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7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7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202" grpId="0"/>
      <p:bldP spid="947203" grpId="0"/>
      <p:bldP spid="947204" grpId="0"/>
      <p:bldP spid="947205" grpId="0"/>
      <p:bldP spid="9472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Text Box 2">
            <a:extLst>
              <a:ext uri="{FF2B5EF4-FFF2-40B4-BE49-F238E27FC236}">
                <a16:creationId xmlns:a16="http://schemas.microsoft.com/office/drawing/2014/main" id="{13B444A7-DC86-4CA8-BF8B-FC14D7E15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00" y="563563"/>
            <a:ext cx="2376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rgbClr val="00FF00"/>
                </a:solidFill>
                <a:latin typeface="Times New Roman" panose="02020603050405020304" pitchFamily="18" charset="0"/>
                <a:sym typeface="Wingdings" panose="05000000000000000000" pitchFamily="2" charset="2"/>
              </a:rPr>
              <a:t> </a:t>
            </a:r>
            <a:r>
              <a:rPr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解题思路</a:t>
            </a:r>
          </a:p>
        </p:txBody>
      </p:sp>
      <p:sp>
        <p:nvSpPr>
          <p:cNvPr id="948227" name="Text Box 3">
            <a:extLst>
              <a:ext uri="{FF2B5EF4-FFF2-40B4-BE49-F238E27FC236}">
                <a16:creationId xmlns:a16="http://schemas.microsoft.com/office/drawing/2014/main" id="{5AF0F6C7-3C2E-4B18-8540-AA874A98F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27125"/>
            <a:ext cx="820896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       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学习狭义相对论，正确理解和掌握相对论的时空观是最重要的，要理解同时性的相对性，时空量度的相对性，处理实际问题时要注意：</a:t>
            </a:r>
          </a:p>
        </p:txBody>
      </p:sp>
      <p:sp>
        <p:nvSpPr>
          <p:cNvPr id="948228" name="Text Box 4">
            <a:extLst>
              <a:ext uri="{FF2B5EF4-FFF2-40B4-BE49-F238E27FC236}">
                <a16:creationId xmlns:a16="http://schemas.microsoft.com/office/drawing/2014/main" id="{3D49DB88-1BC8-4078-92AC-0B2FCB105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3" y="2541588"/>
            <a:ext cx="82089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(1)</a:t>
            </a:r>
            <a:r>
              <a:rPr lang="zh-CN" altLang="en-US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明确两个参考系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系和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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系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. 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一般情况下选地面为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系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运动物体为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>
                <a:solidFill>
                  <a:srgbClr val="FFCC66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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系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.</a:t>
            </a:r>
          </a:p>
        </p:txBody>
      </p:sp>
      <p:sp>
        <p:nvSpPr>
          <p:cNvPr id="948229" name="Text Box 5">
            <a:extLst>
              <a:ext uri="{FF2B5EF4-FFF2-40B4-BE49-F238E27FC236}">
                <a16:creationId xmlns:a16="http://schemas.microsoft.com/office/drawing/2014/main" id="{FC9E99F1-2E23-404E-87DC-79ACF6B99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3535363"/>
            <a:ext cx="820896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55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 eaLnBrk="1" hangingPunct="1">
              <a:lnSpc>
                <a:spcPct val="115000"/>
              </a:lnSpc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(2)</a:t>
            </a:r>
            <a:r>
              <a:rPr lang="zh-CN" altLang="en-US">
                <a:solidFill>
                  <a:srgbClr val="00FFFF"/>
                </a:solidFill>
                <a:latin typeface="Times New Roman" panose="02020603050405020304" pitchFamily="18" charset="0"/>
                <a:ea typeface="楷体_GB2312" pitchFamily="49" charset="-122"/>
              </a:rPr>
              <a:t>明确原长，原时</a:t>
            </a:r>
            <a:r>
              <a:rPr lang="zh-CN" altLang="en-US">
                <a:latin typeface="Times New Roman" panose="02020603050405020304" pitchFamily="18" charset="0"/>
                <a:ea typeface="楷体_GB2312" pitchFamily="49" charset="-122"/>
              </a:rPr>
              <a:t>的概念</a:t>
            </a: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. </a:t>
            </a:r>
          </a:p>
        </p:txBody>
      </p:sp>
      <p:sp>
        <p:nvSpPr>
          <p:cNvPr id="948231" name="Rectangle 7">
            <a:extLst>
              <a:ext uri="{FF2B5EF4-FFF2-40B4-BE49-F238E27FC236}">
                <a16:creationId xmlns:a16="http://schemas.microsoft.com/office/drawing/2014/main" id="{985DF494-F89B-4201-AF84-F0DFBB375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88" y="4265613"/>
            <a:ext cx="6127750" cy="5127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15000"/>
              </a:lnSpc>
              <a:defRPr/>
            </a:pPr>
            <a:r>
              <a:rPr lang="zh-CN" altLang="en-US"/>
              <a:t>相对物体静止的惯性系测量的长度为</a:t>
            </a:r>
            <a:r>
              <a:rPr lang="zh-CN" altLang="en-US">
                <a:solidFill>
                  <a:schemeClr val="accent1"/>
                </a:solidFill>
              </a:rPr>
              <a:t>原长。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948232" name="Rectangle 8">
            <a:extLst>
              <a:ext uri="{FF2B5EF4-FFF2-40B4-BE49-F238E27FC236}">
                <a16:creationId xmlns:a16="http://schemas.microsoft.com/office/drawing/2014/main" id="{11E24F3C-ACED-406A-8AA0-C913A2687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6675" y="4881563"/>
            <a:ext cx="561498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None/>
            </a:pPr>
            <a:r>
              <a:rPr lang="zh-CN" altLang="en-US"/>
              <a:t>一个惯性系中同一地点测量的两个事件的时间间隔为</a:t>
            </a:r>
            <a:r>
              <a:rPr lang="zh-CN" altLang="en-US">
                <a:solidFill>
                  <a:schemeClr val="accent1"/>
                </a:solidFill>
              </a:rPr>
              <a:t>原时。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8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8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26" grpId="0"/>
      <p:bldP spid="948227" grpId="0"/>
      <p:bldP spid="948228" grpId="0"/>
      <p:bldP spid="948229" grpId="0"/>
      <p:bldP spid="948231" grpId="0"/>
      <p:bldP spid="9482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Text Box 2">
            <a:extLst>
              <a:ext uri="{FF2B5EF4-FFF2-40B4-BE49-F238E27FC236}">
                <a16:creationId xmlns:a16="http://schemas.microsoft.com/office/drawing/2014/main" id="{AAA9ED38-7CB6-4E1C-A1DB-7359B475A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368675"/>
            <a:ext cx="79946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如果已知一个惯性系中同一地点发生的两个事件的时间间隔，计算这两个事件在另一惯性系中的时间间隔</a:t>
            </a:r>
          </a:p>
        </p:txBody>
      </p:sp>
      <p:sp>
        <p:nvSpPr>
          <p:cNvPr id="949251" name="Rectangle 3">
            <a:extLst>
              <a:ext uri="{FF2B5EF4-FFF2-40B4-BE49-F238E27FC236}">
                <a16:creationId xmlns:a16="http://schemas.microsoft.com/office/drawing/2014/main" id="{45D9A4E8-48A9-4448-AD82-5B5DB5483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9252" name="Object 4">
            <a:extLst>
              <a:ext uri="{FF2B5EF4-FFF2-40B4-BE49-F238E27FC236}">
                <a16:creationId xmlns:a16="http://schemas.microsoft.com/office/drawing/2014/main" id="{3B9AC1D8-349D-400A-B3F7-19C7BCB30D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62325" y="2406650"/>
          <a:ext cx="1727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0" name="公式" r:id="rId3" imgW="1714344" imgH="785054" progId="Equation.3">
                  <p:embed/>
                </p:oleObj>
              </mc:Choice>
              <mc:Fallback>
                <p:oleObj name="公式" r:id="rId3" imgW="1714344" imgH="78505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2406650"/>
                        <a:ext cx="1727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9253" name="Rectangle 5">
            <a:extLst>
              <a:ext uri="{FF2B5EF4-FFF2-40B4-BE49-F238E27FC236}">
                <a16:creationId xmlns:a16="http://schemas.microsoft.com/office/drawing/2014/main" id="{B4344C8F-81A8-477C-94DB-54AAE1BC2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90863"/>
            <a:ext cx="9144000" cy="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49254" name="Object 6">
            <a:extLst>
              <a:ext uri="{FF2B5EF4-FFF2-40B4-BE49-F238E27FC236}">
                <a16:creationId xmlns:a16="http://schemas.microsoft.com/office/drawing/2014/main" id="{01852F67-F287-44DB-A69D-7BBA652713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95675" y="4449763"/>
          <a:ext cx="14097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公式" r:id="rId5" imgW="1394367" imgH="1166109" progId="Equation.3">
                  <p:embed/>
                </p:oleObj>
              </mc:Choice>
              <mc:Fallback>
                <p:oleObj name="公式" r:id="rId5" imgW="1394367" imgH="1166109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4449763"/>
                        <a:ext cx="1409700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9255" name="Rectangle 7">
            <a:extLst>
              <a:ext uri="{FF2B5EF4-FFF2-40B4-BE49-F238E27FC236}">
                <a16:creationId xmlns:a16="http://schemas.microsoft.com/office/drawing/2014/main" id="{7918AE43-01B5-46A8-85AB-292675295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615950"/>
            <a:ext cx="648335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  <a:ea typeface="楷体_GB2312" pitchFamily="49" charset="-122"/>
              </a:rPr>
              <a:t>(3)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注意时空量度相对性的两个公式的</a:t>
            </a:r>
            <a:r>
              <a:rPr lang="zh-CN" altLang="en-US">
                <a:solidFill>
                  <a:srgbClr val="00FFFF"/>
                </a:solidFill>
                <a:latin typeface="楷体_GB2312" pitchFamily="49" charset="-122"/>
                <a:ea typeface="楷体_GB2312" pitchFamily="49" charset="-122"/>
              </a:rPr>
              <a:t>适用范围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  <p:sp>
        <p:nvSpPr>
          <p:cNvPr id="949256" name="Rectangle 8">
            <a:extLst>
              <a:ext uri="{FF2B5EF4-FFF2-40B4-BE49-F238E27FC236}">
                <a16:creationId xmlns:a16="http://schemas.microsoft.com/office/drawing/2014/main" id="{C1F0FAAF-3827-46F2-8573-EDD6B38F1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1477963"/>
            <a:ext cx="8029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3525" indent="-263525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如果待测长度相对于一惯性系静止，计算相对其运动的惯性系中的长度</a:t>
            </a:r>
          </a:p>
        </p:txBody>
      </p:sp>
      <p:sp>
        <p:nvSpPr>
          <p:cNvPr id="949257" name="Rectangle 9">
            <a:extLst>
              <a:ext uri="{FF2B5EF4-FFF2-40B4-BE49-F238E27FC236}">
                <a16:creationId xmlns:a16="http://schemas.microsoft.com/office/drawing/2014/main" id="{57CB8071-2D23-4885-9896-20E736409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575" y="5599113"/>
            <a:ext cx="74755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Clr>
                <a:srgbClr val="00FFFF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如果不是这两种情况，要用洛仑兹变换求解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49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9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4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4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9250" grpId="0"/>
      <p:bldP spid="949255" grpId="0"/>
      <p:bldP spid="949256" grpId="0"/>
      <p:bldP spid="9492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3B4CF58-2DD8-40A9-87AD-4CAB8AE711CC}"/>
              </a:ext>
            </a:extLst>
          </p:cNvPr>
          <p:cNvGrpSpPr>
            <a:grpSpLocks/>
          </p:cNvGrpSpPr>
          <p:nvPr/>
        </p:nvGrpSpPr>
        <p:grpSpPr bwMode="auto">
          <a:xfrm>
            <a:off x="452438" y="254000"/>
            <a:ext cx="8691562" cy="1938338"/>
            <a:chOff x="1519" y="210"/>
            <a:chExt cx="4128" cy="1221"/>
          </a:xfrm>
        </p:grpSpPr>
        <p:sp>
          <p:nvSpPr>
            <p:cNvPr id="21519" name="Text Box 3">
              <a:extLst>
                <a:ext uri="{FF2B5EF4-FFF2-40B4-BE49-F238E27FC236}">
                  <a16:creationId xmlns:a16="http://schemas.microsoft.com/office/drawing/2014/main" id="{DD5E1ECD-7EF3-443B-AB6D-77E2E2A65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10"/>
              <a:ext cx="4128" cy="1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FFCC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例．</a:t>
              </a:r>
              <a:r>
                <a:rPr lang="zh-CN" altLang="en-US">
                  <a:latin typeface="华文中宋" panose="02010600040101010101" pitchFamily="2" charset="-122"/>
                  <a:ea typeface="华文中宋" panose="02010600040101010101" pitchFamily="2" charset="-122"/>
                </a:rPr>
                <a:t>飞船经过地球时，相对地球的速率 </a:t>
              </a:r>
              <a:r>
                <a:rPr lang="en-US" altLang="zh-CN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u=0.99C</a:t>
              </a:r>
              <a:r>
                <a:rPr lang="en-US" altLang="zh-CN">
                  <a:latin typeface="华文中宋" panose="02010600040101010101" pitchFamily="2" charset="-122"/>
                  <a:ea typeface="华文中宋" panose="02010600040101010101" pitchFamily="2" charset="-122"/>
                </a:rPr>
                <a:t> </a:t>
              </a:r>
              <a:r>
                <a:rPr lang="zh-CN" altLang="en-US">
                  <a:latin typeface="华文中宋" panose="02010600040101010101" pitchFamily="2" charset="-122"/>
                  <a:ea typeface="华文中宋" panose="02010600040101010101" pitchFamily="2" charset="-122"/>
                </a:rPr>
                <a:t>，飞船飞行了</a:t>
              </a:r>
              <a:r>
                <a:rPr lang="en-US" altLang="zh-CN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年</a:t>
              </a:r>
              <a:r>
                <a:rPr lang="zh-CN" altLang="en-US">
                  <a:latin typeface="华文中宋" panose="02010600040101010101" pitchFamily="2" charset="-122"/>
                  <a:ea typeface="华文中宋" panose="02010600040101010101" pitchFamily="2" charset="-122"/>
                </a:rPr>
                <a:t>（飞船上测得的时间间隔）后停靠到空间站，随即调头，以相同的相对速率返回，再次经过地球又经历了</a:t>
              </a:r>
              <a:r>
                <a:rPr lang="en-US" altLang="zh-CN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5</a:t>
              </a:r>
              <a:r>
                <a:rPr lang="zh-CN" altLang="en-US">
                  <a:solidFill>
                    <a:schemeClr val="accent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年</a:t>
              </a:r>
              <a:r>
                <a:rPr lang="zh-CN" altLang="en-US">
                  <a:latin typeface="华文中宋" panose="02010600040101010101" pitchFamily="2" charset="-122"/>
                  <a:ea typeface="华文中宋" panose="02010600040101010101" pitchFamily="2" charset="-122"/>
                </a:rPr>
                <a:t>。试问地球上的观测者看来，飞船来回经历的时间是多少？停靠及掉头过程中的加速度不计。</a:t>
              </a:r>
            </a:p>
          </p:txBody>
        </p:sp>
        <p:graphicFrame>
          <p:nvGraphicFramePr>
            <p:cNvPr id="21520" name="Object 4">
              <a:extLst>
                <a:ext uri="{FF2B5EF4-FFF2-40B4-BE49-F238E27FC236}">
                  <a16:creationId xmlns:a16="http://schemas.microsoft.com/office/drawing/2014/main" id="{8C5B0BE2-7C82-457F-91D3-675029142C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6" y="210"/>
            <a:ext cx="136" cy="2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1" name="Equation" r:id="rId4" imgW="114102" imgH="177492" progId="Equation.DSMT4">
                    <p:embed/>
                  </p:oleObj>
                </mc:Choice>
                <mc:Fallback>
                  <p:oleObj name="Equation" r:id="rId4" imgW="114102" imgH="177492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" y="210"/>
                          <a:ext cx="136" cy="2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07" name="Rectangle 5">
            <a:extLst>
              <a:ext uri="{FF2B5EF4-FFF2-40B4-BE49-F238E27FC236}">
                <a16:creationId xmlns:a16="http://schemas.microsoft.com/office/drawing/2014/main" id="{3CCA1012-8138-4690-811A-A83AA9609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</a:pPr>
            <a:endParaRPr lang="zh-CN" altLang="en-US"/>
          </a:p>
        </p:txBody>
      </p:sp>
      <p:sp>
        <p:nvSpPr>
          <p:cNvPr id="21508" name="Rectangle 6">
            <a:extLst>
              <a:ext uri="{FF2B5EF4-FFF2-40B4-BE49-F238E27FC236}">
                <a16:creationId xmlns:a16="http://schemas.microsoft.com/office/drawing/2014/main" id="{3C198A5B-32AF-4317-A058-320FB0C37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</a:pPr>
            <a:endParaRPr lang="zh-CN" altLang="en-US"/>
          </a:p>
        </p:txBody>
      </p:sp>
      <p:grpSp>
        <p:nvGrpSpPr>
          <p:cNvPr id="3" name="Group 17">
            <a:extLst>
              <a:ext uri="{FF2B5EF4-FFF2-40B4-BE49-F238E27FC236}">
                <a16:creationId xmlns:a16="http://schemas.microsoft.com/office/drawing/2014/main" id="{34F17289-BBD2-4D90-BAAD-3928B49CEA35}"/>
              </a:ext>
            </a:extLst>
          </p:cNvPr>
          <p:cNvGrpSpPr>
            <a:grpSpLocks/>
          </p:cNvGrpSpPr>
          <p:nvPr/>
        </p:nvGrpSpPr>
        <p:grpSpPr bwMode="auto">
          <a:xfrm>
            <a:off x="777875" y="2241550"/>
            <a:ext cx="7586663" cy="1187450"/>
            <a:chOff x="490" y="1320"/>
            <a:chExt cx="4779" cy="748"/>
          </a:xfrm>
        </p:grpSpPr>
        <p:sp>
          <p:nvSpPr>
            <p:cNvPr id="21516" name="Text Box 8">
              <a:extLst>
                <a:ext uri="{FF2B5EF4-FFF2-40B4-BE49-F238E27FC236}">
                  <a16:creationId xmlns:a16="http://schemas.microsoft.com/office/drawing/2014/main" id="{81527E16-78F1-4A2A-8966-B0B7919D3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1320"/>
              <a:ext cx="4779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>
                  <a:solidFill>
                    <a:srgbClr val="00FFFF"/>
                  </a:solidFill>
                </a:rPr>
                <a:t>解：</a:t>
              </a:r>
              <a:r>
                <a:rPr lang="zh-CN" altLang="en-US"/>
                <a:t>在飞往空间站的过程中，计时始终在飞船中同一地点，因此所测时间              系原时，根据时间延缓效应公式，地面上测得的对应时间     为：</a:t>
              </a:r>
            </a:p>
          </p:txBody>
        </p:sp>
        <p:graphicFrame>
          <p:nvGraphicFramePr>
            <p:cNvPr id="21517" name="Object 9">
              <a:extLst>
                <a:ext uri="{FF2B5EF4-FFF2-40B4-BE49-F238E27FC236}">
                  <a16:creationId xmlns:a16="http://schemas.microsoft.com/office/drawing/2014/main" id="{82618E19-273E-47AC-8BED-E90E1D444B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45" y="1533"/>
            <a:ext cx="91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2" name="Equation" r:id="rId6" imgW="622030" imgH="228501" progId="Equation.DSMT4">
                    <p:embed/>
                  </p:oleObj>
                </mc:Choice>
                <mc:Fallback>
                  <p:oleObj name="Equation" r:id="rId6" imgW="622030" imgH="228501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5" y="1533"/>
                          <a:ext cx="917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18" name="Object 10">
              <a:extLst>
                <a:ext uri="{FF2B5EF4-FFF2-40B4-BE49-F238E27FC236}">
                  <a16:creationId xmlns:a16="http://schemas.microsoft.com/office/drawing/2014/main" id="{4A3676F3-CEB4-43EC-A948-6D8422167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00" y="1806"/>
            <a:ext cx="316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3" name="Equation" r:id="rId8" imgW="190335" imgH="177646" progId="Equation.DSMT4">
                    <p:embed/>
                  </p:oleObj>
                </mc:Choice>
                <mc:Fallback>
                  <p:oleObj name="Equation" r:id="rId8" imgW="190335" imgH="177646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00" y="1806"/>
                          <a:ext cx="316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510" name="Rectangle 11">
            <a:extLst>
              <a:ext uri="{FF2B5EF4-FFF2-40B4-BE49-F238E27FC236}">
                <a16:creationId xmlns:a16="http://schemas.microsoft.com/office/drawing/2014/main" id="{B4074DBF-7CAF-4971-9ABD-D13CCBAFF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</a:pPr>
            <a:endParaRPr lang="zh-CN" altLang="en-US"/>
          </a:p>
        </p:txBody>
      </p:sp>
      <p:graphicFrame>
        <p:nvGraphicFramePr>
          <p:cNvPr id="132108" name="Object 12">
            <a:extLst>
              <a:ext uri="{FF2B5EF4-FFF2-40B4-BE49-F238E27FC236}">
                <a16:creationId xmlns:a16="http://schemas.microsoft.com/office/drawing/2014/main" id="{1AAEF821-8901-41C7-BB72-47E54A73EA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6150" y="3429000"/>
          <a:ext cx="5043488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Equation" r:id="rId10" imgW="2578100" imgH="495300" progId="Equation.DSMT4">
                  <p:embed/>
                </p:oleObj>
              </mc:Choice>
              <mc:Fallback>
                <p:oleObj name="Equation" r:id="rId10" imgW="2578100" imgH="4953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3429000"/>
                        <a:ext cx="5043488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Rectangle 13">
            <a:extLst>
              <a:ext uri="{FF2B5EF4-FFF2-40B4-BE49-F238E27FC236}">
                <a16:creationId xmlns:a16="http://schemas.microsoft.com/office/drawing/2014/main" id="{BC2209FE-A0C1-4176-A7A0-B577416FC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</a:pPr>
            <a:endParaRPr lang="zh-CN" altLang="en-US"/>
          </a:p>
        </p:txBody>
      </p:sp>
      <p:grpSp>
        <p:nvGrpSpPr>
          <p:cNvPr id="4" name="Group 14">
            <a:extLst>
              <a:ext uri="{FF2B5EF4-FFF2-40B4-BE49-F238E27FC236}">
                <a16:creationId xmlns:a16="http://schemas.microsoft.com/office/drawing/2014/main" id="{8F986BEF-683E-4482-B56D-B3A533A92368}"/>
              </a:ext>
            </a:extLst>
          </p:cNvPr>
          <p:cNvGrpSpPr>
            <a:grpSpLocks/>
          </p:cNvGrpSpPr>
          <p:nvPr/>
        </p:nvGrpSpPr>
        <p:grpSpPr bwMode="auto">
          <a:xfrm>
            <a:off x="984250" y="4730750"/>
            <a:ext cx="7483475" cy="1187450"/>
            <a:chOff x="1610" y="3022"/>
            <a:chExt cx="3765" cy="748"/>
          </a:xfrm>
        </p:grpSpPr>
        <p:sp>
          <p:nvSpPr>
            <p:cNvPr id="21514" name="Text Box 15">
              <a:extLst>
                <a:ext uri="{FF2B5EF4-FFF2-40B4-BE49-F238E27FC236}">
                  <a16:creationId xmlns:a16="http://schemas.microsoft.com/office/drawing/2014/main" id="{2FD1DB4F-B25B-4E37-BB4F-AC5833AD7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0" y="3022"/>
              <a:ext cx="3765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/>
                <a:t>        </a:t>
              </a:r>
              <a:r>
                <a:rPr lang="zh-CN" altLang="zh-CN"/>
                <a:t>同理，从空间站返回，</a:t>
              </a:r>
              <a:r>
                <a:rPr lang="zh-CN" altLang="en-US"/>
                <a:t>地</a:t>
              </a:r>
              <a:r>
                <a:rPr lang="zh-CN" altLang="zh-CN"/>
                <a:t>面上测得的时间也是</a:t>
              </a:r>
              <a:r>
                <a:rPr lang="zh-CN" altLang="en-US"/>
                <a:t>      </a:t>
              </a:r>
              <a:r>
                <a:rPr lang="zh-CN" altLang="zh-CN"/>
                <a:t>。因此，飞船往返，在飞船上经历的时间为</a:t>
              </a:r>
              <a:r>
                <a:rPr lang="en-US" altLang="zh-CN">
                  <a:solidFill>
                    <a:srgbClr val="00FFFF"/>
                  </a:solidFill>
                </a:rPr>
                <a:t>10</a:t>
              </a:r>
              <a:r>
                <a:rPr lang="zh-CN" altLang="en-US"/>
                <a:t>年，在地面看来经历的时间是</a:t>
              </a:r>
              <a:r>
                <a:rPr lang="en-US" altLang="zh-CN">
                  <a:solidFill>
                    <a:srgbClr val="00FFFF"/>
                  </a:solidFill>
                </a:rPr>
                <a:t>70.8</a:t>
              </a:r>
              <a:r>
                <a:rPr lang="zh-CN" altLang="en-US"/>
                <a:t>年。</a:t>
              </a:r>
            </a:p>
          </p:txBody>
        </p:sp>
        <p:graphicFrame>
          <p:nvGraphicFramePr>
            <p:cNvPr id="21515" name="Object 16">
              <a:extLst>
                <a:ext uri="{FF2B5EF4-FFF2-40B4-BE49-F238E27FC236}">
                  <a16:creationId xmlns:a16="http://schemas.microsoft.com/office/drawing/2014/main" id="{7E44B7B9-8F69-48BF-8ED2-04A26E6FCE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37" y="3249"/>
            <a:ext cx="227" cy="2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25" name="Equation" r:id="rId12" imgW="190335" imgH="177646" progId="Equation.DSMT4">
                    <p:embed/>
                  </p:oleObj>
                </mc:Choice>
                <mc:Fallback>
                  <p:oleObj name="Equation" r:id="rId12" imgW="190335" imgH="177646" progId="Equation.DSMT4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249"/>
                          <a:ext cx="227" cy="2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1314" name="Object 2">
            <a:extLst>
              <a:ext uri="{FF2B5EF4-FFF2-40B4-BE49-F238E27FC236}">
                <a16:creationId xmlns:a16="http://schemas.microsoft.com/office/drawing/2014/main" id="{88CBC0C1-B19F-45C1-B25E-19616567E7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4125" y="561975"/>
          <a:ext cx="2541588" cy="259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name="Image" r:id="rId4" imgW="786252" imgH="883810" progId="Photoshop.Image.5">
                  <p:embed/>
                </p:oleObj>
              </mc:Choice>
              <mc:Fallback>
                <p:oleObj name="Image" r:id="rId4" imgW="786252" imgH="883810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125" y="561975"/>
                        <a:ext cx="2541588" cy="259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5" name="Text Box 3">
            <a:extLst>
              <a:ext uri="{FF2B5EF4-FFF2-40B4-BE49-F238E27FC236}">
                <a16:creationId xmlns:a16="http://schemas.microsoft.com/office/drawing/2014/main" id="{900C7DA9-07BB-4A56-9284-A54D4810D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700" y="247650"/>
            <a:ext cx="5027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r>
              <a:rPr lang="zh-CN" altLang="en-US" sz="2800">
                <a:solidFill>
                  <a:srgbClr val="00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双生子佯谬 （</a:t>
            </a:r>
            <a:r>
              <a:rPr lang="en-US" altLang="zh-CN" sz="2800">
                <a:solidFill>
                  <a:srgbClr val="FFCC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twin paradox</a:t>
            </a:r>
            <a:r>
              <a:rPr lang="zh-CN" altLang="en-US" sz="2800">
                <a:solidFill>
                  <a:srgbClr val="00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BC2AF3FC-DA52-4B1C-9A1A-E49F5C36C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88" y="742950"/>
            <a:ext cx="6269037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2000"/>
              <a:t>    一双生子</a:t>
            </a:r>
            <a:r>
              <a:rPr lang="en-US" altLang="zh-CN" sz="2000">
                <a:solidFill>
                  <a:srgbClr val="FFCC00"/>
                </a:solidFill>
              </a:rPr>
              <a:t>Jim</a:t>
            </a:r>
            <a:r>
              <a:rPr lang="en-US" altLang="zh-CN" sz="2000"/>
              <a:t> </a:t>
            </a:r>
            <a:r>
              <a:rPr lang="zh-CN" altLang="en-US" sz="2000"/>
              <a:t>和 </a:t>
            </a:r>
            <a:r>
              <a:rPr lang="en-US" altLang="zh-CN" sz="2000">
                <a:solidFill>
                  <a:srgbClr val="FFCC00"/>
                </a:solidFill>
              </a:rPr>
              <a:t>Tim</a:t>
            </a:r>
            <a:r>
              <a:rPr lang="en-US" altLang="zh-CN" sz="2000"/>
              <a:t> </a:t>
            </a:r>
            <a:r>
              <a:rPr lang="zh-CN" altLang="en-US" sz="2000"/>
              <a:t>，在</a:t>
            </a:r>
            <a:r>
              <a:rPr lang="en-US" altLang="zh-CN" sz="2000">
                <a:solidFill>
                  <a:schemeClr val="accent1"/>
                </a:solidFill>
              </a:rPr>
              <a:t>20</a:t>
            </a:r>
            <a:r>
              <a:rPr lang="zh-CN" altLang="en-US" sz="2000"/>
              <a:t>岁生日那天，</a:t>
            </a:r>
            <a:r>
              <a:rPr lang="en-US" altLang="zh-CN" sz="2000">
                <a:solidFill>
                  <a:srgbClr val="FFCC00"/>
                </a:solidFill>
              </a:rPr>
              <a:t>Tim</a:t>
            </a:r>
            <a:r>
              <a:rPr lang="en-US" altLang="zh-CN" sz="2000"/>
              <a:t> </a:t>
            </a:r>
            <a:r>
              <a:rPr lang="zh-CN" altLang="en-US" sz="2000"/>
              <a:t>坐上</a:t>
            </a:r>
            <a:r>
              <a:rPr lang="en-US" altLang="zh-CN" sz="2000">
                <a:solidFill>
                  <a:srgbClr val="00FFFF"/>
                </a:solidFill>
              </a:rPr>
              <a:t>u=0.9998c</a:t>
            </a:r>
            <a:r>
              <a:rPr lang="zh-CN" altLang="en-US" sz="2000"/>
              <a:t>的飞船相对于地球作匀速直线运动，一去一回整一年，在飞船上</a:t>
            </a:r>
            <a:r>
              <a:rPr lang="zh-CN" altLang="en-US" sz="2000">
                <a:solidFill>
                  <a:schemeClr val="accent1"/>
                </a:solidFill>
              </a:rPr>
              <a:t>一年</a:t>
            </a:r>
            <a:r>
              <a:rPr lang="zh-CN" altLang="en-US" sz="2000"/>
              <a:t>，在地球上经过</a:t>
            </a:r>
            <a:r>
              <a:rPr lang="en-US" altLang="zh-CN" sz="2000">
                <a:solidFill>
                  <a:schemeClr val="accent1"/>
                </a:solidFill>
              </a:rPr>
              <a:t>50</a:t>
            </a:r>
            <a:r>
              <a:rPr lang="zh-CN" altLang="en-US" sz="2000">
                <a:solidFill>
                  <a:schemeClr val="accent1"/>
                </a:solidFill>
              </a:rPr>
              <a:t>年</a:t>
            </a:r>
            <a:r>
              <a:rPr lang="zh-CN" altLang="en-US" sz="2000"/>
              <a:t>！</a:t>
            </a:r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7746AE9C-FA4E-4977-A4FB-9760FE215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438" y="3910013"/>
            <a:ext cx="61515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zh-CN" altLang="en-US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岁的 </a:t>
            </a:r>
            <a:r>
              <a:rPr lang="en-US" altLang="zh-CN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Tim </a:t>
            </a:r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归来时，</a:t>
            </a:r>
          </a:p>
          <a:p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迎接他的是</a:t>
            </a:r>
            <a:r>
              <a:rPr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70</a:t>
            </a:r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岁的 </a:t>
            </a:r>
            <a:r>
              <a:rPr lang="en-US" altLang="zh-CN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Jim</a:t>
            </a:r>
            <a:r>
              <a:rPr lang="zh-CN" altLang="en-US" sz="2000">
                <a:solidFill>
                  <a:srgbClr val="FF66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</p:txBody>
      </p:sp>
      <p:graphicFrame>
        <p:nvGraphicFramePr>
          <p:cNvPr id="141319" name="Object 7">
            <a:extLst>
              <a:ext uri="{FF2B5EF4-FFF2-40B4-BE49-F238E27FC236}">
                <a16:creationId xmlns:a16="http://schemas.microsoft.com/office/drawing/2014/main" id="{B9434534-B20D-4D40-83AB-B0EF7DEEA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963" y="1928813"/>
          <a:ext cx="2652712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9" name="Image" r:id="rId6" imgW="1037890" imgH="972355" progId="Photoshop.Image.5">
                  <p:embed/>
                </p:oleObj>
              </mc:Choice>
              <mc:Fallback>
                <p:oleObj name="Image" r:id="rId6" imgW="1037890" imgH="972355" progId="Photoshop.Image.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63" y="1928813"/>
                        <a:ext cx="2652712" cy="276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0" name="Rectangle 8">
            <a:extLst>
              <a:ext uri="{FF2B5EF4-FFF2-40B4-BE49-F238E27FC236}">
                <a16:creationId xmlns:a16="http://schemas.microsoft.com/office/drawing/2014/main" id="{3AF19F15-FE04-4D25-B1E5-12CF0970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46625"/>
            <a:ext cx="5341937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0000C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但是，运动是相对的，可以看成地球运动，飞船不动。地球上</a:t>
            </a:r>
            <a:r>
              <a:rPr lang="zh-CN" altLang="en-US" sz="200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一年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，在静止的飞船上是</a:t>
            </a:r>
            <a:r>
              <a:rPr lang="en-US" altLang="zh-CN" sz="200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50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年；</a:t>
            </a:r>
            <a:r>
              <a:rPr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21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岁的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Jim 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迎来的是</a:t>
            </a:r>
            <a:r>
              <a:rPr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70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岁的 </a:t>
            </a: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Tim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2000">
                <a:solidFill>
                  <a:srgbClr val="FF9900"/>
                </a:solidFill>
                <a:latin typeface="Arial" panose="020B0604020202020204" pitchFamily="34" charset="0"/>
                <a:ea typeface="华文中宋" panose="02010600040101010101" pitchFamily="2" charset="-122"/>
              </a:rPr>
              <a:t>——</a:t>
            </a:r>
            <a:r>
              <a:rPr lang="zh-CN" altLang="en-US" sz="2000">
                <a:solidFill>
                  <a:srgbClr val="FF99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到底谁年轻？</a:t>
            </a:r>
          </a:p>
        </p:txBody>
      </p:sp>
      <p:pic>
        <p:nvPicPr>
          <p:cNvPr id="141321" name="Picture 9" descr="未标题-2 副本">
            <a:extLst>
              <a:ext uri="{FF2B5EF4-FFF2-40B4-BE49-F238E27FC236}">
                <a16:creationId xmlns:a16="http://schemas.microsoft.com/office/drawing/2014/main" id="{61212CE1-384C-4A3B-AC75-B55292332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38" y="3717925"/>
            <a:ext cx="2727325" cy="27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49254" name="Object 6">
            <a:extLst>
              <a:ext uri="{FF2B5EF4-FFF2-40B4-BE49-F238E27FC236}">
                <a16:creationId xmlns:a16="http://schemas.microsoft.com/office/drawing/2014/main" id="{65EE797C-7543-4B43-896B-3F63ED9B9A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0900" y="2141538"/>
          <a:ext cx="2432050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公式" r:id="rId9" imgW="1180882" imgH="632432" progId="Equation.3">
                  <p:embed/>
                </p:oleObj>
              </mc:Choice>
              <mc:Fallback>
                <p:oleObj name="公式" r:id="rId9" imgW="1180882" imgH="632432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0900" y="2141538"/>
                        <a:ext cx="2432050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300"/>
                                        <p:tgtEl>
                                          <p:spTgt spid="141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4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300"/>
                                        <p:tgtEl>
                                          <p:spTgt spid="141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300"/>
                                        <p:tgtEl>
                                          <p:spTgt spid="141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300"/>
                                        <p:tgtEl>
                                          <p:spTgt spid="14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300"/>
                                        <p:tgtEl>
                                          <p:spTgt spid="141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5" grpId="0" autoUpdateAnimBg="0"/>
      <p:bldP spid="141316" grpId="0" build="p" autoUpdateAnimBg="0"/>
      <p:bldP spid="141318" grpId="0" build="p" autoUpdateAnimBg="0"/>
      <p:bldP spid="141320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E61DC210-C196-4F61-BD2D-7D4C86DC7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560388"/>
            <a:ext cx="38576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这是一个</a:t>
            </a:r>
            <a:r>
              <a:rPr lang="zh-CN" altLang="en-US" sz="2000">
                <a:solidFill>
                  <a:srgbClr val="00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佯谬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，其实不是相对论有什么毛病，而是不适当地乱用了狭义相对论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zh-CN" altLang="en-US" sz="2000">
                <a:solidFill>
                  <a:srgbClr val="FFCC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飞船不是惯性系。</a:t>
            </a:r>
          </a:p>
          <a:p>
            <a:r>
              <a:rPr lang="zh-CN" altLang="en-US" sz="1800">
                <a:latin typeface="Arial" panose="020B060402020202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sz="1800">
                <a:solidFill>
                  <a:srgbClr val="00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广义相对论讨论：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加速系中发生时钟延缓效应是绝对的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>
                <a:solidFill>
                  <a:srgbClr val="FF66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——</a:t>
            </a:r>
            <a:r>
              <a:rPr lang="zh-CN" altLang="en-US" sz="200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一定是 </a:t>
            </a:r>
            <a:r>
              <a:rPr lang="en-US" altLang="zh-CN" sz="200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Tim </a:t>
            </a:r>
            <a:r>
              <a:rPr lang="zh-CN" altLang="en-US" sz="200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年轻</a:t>
            </a:r>
            <a:r>
              <a:rPr lang="en-US" altLang="zh-CN" sz="2000">
                <a:solidFill>
                  <a:srgbClr val="FF66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</p:txBody>
      </p:sp>
      <p:graphicFrame>
        <p:nvGraphicFramePr>
          <p:cNvPr id="142339" name="Object 3">
            <a:extLst>
              <a:ext uri="{FF2B5EF4-FFF2-40B4-BE49-F238E27FC236}">
                <a16:creationId xmlns:a16="http://schemas.microsoft.com/office/drawing/2014/main" id="{2FDA8ECC-C51F-4093-92D0-7C091C5E35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250" y="439738"/>
          <a:ext cx="3276600" cy="313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7" name="Image" r:id="rId4" imgW="1037890" imgH="972355" progId="Photoshop.Image.5">
                  <p:embed/>
                </p:oleObj>
              </mc:Choice>
              <mc:Fallback>
                <p:oleObj name="Image" r:id="rId4" imgW="1037890" imgH="972355" progId="Photoshop.Image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439738"/>
                        <a:ext cx="3276600" cy="313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0" name="Rectangle 4">
            <a:extLst>
              <a:ext uri="{FF2B5EF4-FFF2-40B4-BE49-F238E27FC236}">
                <a16:creationId xmlns:a16="http://schemas.microsoft.com/office/drawing/2014/main" id="{99DAFD0E-1D5B-489A-AF08-91DE38491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3673475"/>
            <a:ext cx="8021637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71525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 eaLnBrk="1" hangingPunct="1"/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1971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年美国空军将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Cs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原子钟放在飞机上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沿赤道向东和向西绕地球一周。回到原处后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分别比静止在地面上的钟</a:t>
            </a:r>
            <a:r>
              <a:rPr kumimoji="1" lang="zh-CN" altLang="en-US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慢了</a:t>
            </a:r>
            <a:r>
              <a:rPr kumimoji="1"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59 ns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和</a:t>
            </a:r>
            <a:r>
              <a:rPr kumimoji="1" lang="zh-CN" altLang="en-US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快</a:t>
            </a:r>
            <a:r>
              <a:rPr kumimoji="1" lang="en-US" altLang="zh-CN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273 ns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因为地球从西往东自转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地面不是惯性系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而从地心指向太阳的参考系是惯性系。飞机的速度总小于地球自转的速度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无论是向东还是向西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它相对于惯性系都是向东转的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只是前者转速大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后者转速小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而地面上的钟的转速介于二者之间。 </a:t>
            </a:r>
          </a:p>
          <a:p>
            <a:pPr algn="just" eaLnBrk="1" hangingPunct="1"/>
            <a:r>
              <a:rPr kumimoji="1" lang="zh-CN" altLang="en-US" sz="2000">
                <a:solidFill>
                  <a:srgbClr val="FFCC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上述实验表明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相对于</a:t>
            </a:r>
            <a:r>
              <a:rPr kumimoji="1" lang="zh-CN" altLang="en-US" sz="2000">
                <a:solidFill>
                  <a:srgbClr val="00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惯性系转速愈大的钟走得愈慢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这和孪生子问题所预期的效 应是一致的。上述实验结果与广义相对论的理论计算比较</a:t>
            </a:r>
            <a:r>
              <a:rPr kumimoji="1" lang="en-US" altLang="zh-CN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,</a:t>
            </a:r>
            <a:r>
              <a:rPr kumimoji="1" lang="zh-CN" altLang="en-US" sz="20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在实验误差范围内相符。</a:t>
            </a:r>
            <a:endParaRPr kumimoji="1" lang="zh-CN" altLang="en-US" sz="2000" b="0">
              <a:solidFill>
                <a:srgbClr val="FFFF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300"/>
                                        <p:tgtEl>
                                          <p:spTgt spid="142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300"/>
                                        <p:tgtEl>
                                          <p:spTgt spid="142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300"/>
                                        <p:tgtEl>
                                          <p:spTgt spid="142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300"/>
                                        <p:tgtEl>
                                          <p:spTgt spid="142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uild="p" autoUpdateAnimBg="0"/>
      <p:bldP spid="142340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>
            <a:extLst>
              <a:ext uri="{FF2B5EF4-FFF2-40B4-BE49-F238E27FC236}">
                <a16:creationId xmlns:a16="http://schemas.microsoft.com/office/drawing/2014/main" id="{C2E1F143-8BA4-4EDD-AAE7-B55D6930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8613"/>
            <a:ext cx="91440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3200">
                <a:solidFill>
                  <a:srgbClr val="66FF33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§15.4</a:t>
            </a:r>
            <a:r>
              <a:rPr kumimoji="1" lang="en-US" altLang="zh-CN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32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洛伦兹变换</a:t>
            </a:r>
            <a:endParaRPr kumimoji="1" lang="zh-CN" altLang="en-US" sz="4000">
              <a:solidFill>
                <a:srgbClr val="66FF3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98051" name="Text Box 3">
            <a:extLst>
              <a:ext uri="{FF2B5EF4-FFF2-40B4-BE49-F238E27FC236}">
                <a16:creationId xmlns:a16="http://schemas.microsoft.com/office/drawing/2014/main" id="{12985E3B-D78E-4A74-9B77-0F433186E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868363"/>
            <a:ext cx="698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一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洛伦兹变换</a:t>
            </a:r>
            <a:r>
              <a:rPr kumimoji="1" lang="en-US" altLang="zh-CN" sz="2000">
                <a:solidFill>
                  <a:srgbClr val="EDFE4A"/>
                </a:solidFill>
              </a:rPr>
              <a:t>(</a:t>
            </a:r>
            <a:r>
              <a:rPr kumimoji="1" lang="en-US" altLang="zh-CN" sz="2000">
                <a:solidFill>
                  <a:srgbClr val="EDFE4A"/>
                </a:solidFill>
                <a:latin typeface="Times New Roman" panose="02020603050405020304" pitchFamily="18" charset="0"/>
              </a:rPr>
              <a:t>Lorentz transformation)</a:t>
            </a:r>
            <a:r>
              <a:rPr kumimoji="1" lang="en-US" altLang="zh-CN" sz="2800">
                <a:solidFill>
                  <a:srgbClr val="EDFE4A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898052" name="Object 4">
            <a:extLst>
              <a:ext uri="{FF2B5EF4-FFF2-40B4-BE49-F238E27FC236}">
                <a16:creationId xmlns:a16="http://schemas.microsoft.com/office/drawing/2014/main" id="{68C5BF3A-725E-439D-BEA5-608E407962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462088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7" name="Equation" r:id="rId3" imgW="121920" imgH="160103" progId="Equation.3">
                  <p:embed/>
                </p:oleObj>
              </mc:Choice>
              <mc:Fallback>
                <p:oleObj name="Equation" r:id="rId3" imgW="121920" imgH="16010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62088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8053" name="AutoShape 5">
            <a:extLst>
              <a:ext uri="{FF2B5EF4-FFF2-40B4-BE49-F238E27FC236}">
                <a16:creationId xmlns:a16="http://schemas.microsoft.com/office/drawing/2014/main" id="{93A41524-CE2C-46D9-8052-6AA95FD4FC5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845594" y="3426619"/>
            <a:ext cx="1939925" cy="360363"/>
          </a:xfrm>
          <a:prstGeom prst="rightArrow">
            <a:avLst>
              <a:gd name="adj1" fmla="val 36565"/>
              <a:gd name="adj2" fmla="val 96500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54" name="Line 6">
            <a:extLst>
              <a:ext uri="{FF2B5EF4-FFF2-40B4-BE49-F238E27FC236}">
                <a16:creationId xmlns:a16="http://schemas.microsoft.com/office/drawing/2014/main" id="{691667F5-EB9A-4F4B-9E45-9EC7FDCCF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8538" y="1897063"/>
            <a:ext cx="5461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55" name="Line 7">
            <a:extLst>
              <a:ext uri="{FF2B5EF4-FFF2-40B4-BE49-F238E27FC236}">
                <a16:creationId xmlns:a16="http://schemas.microsoft.com/office/drawing/2014/main" id="{08F314A0-161A-4898-AFC7-62FA33539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3113" y="1897063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56" name="Line 8">
            <a:extLst>
              <a:ext uri="{FF2B5EF4-FFF2-40B4-BE49-F238E27FC236}">
                <a16:creationId xmlns:a16="http://schemas.microsoft.com/office/drawing/2014/main" id="{A829625C-1108-4F42-825E-01FD959BED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6375" y="1895475"/>
            <a:ext cx="5461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8057" name="Object 9">
            <a:extLst>
              <a:ext uri="{FF2B5EF4-FFF2-40B4-BE49-F238E27FC236}">
                <a16:creationId xmlns:a16="http://schemas.microsoft.com/office/drawing/2014/main" id="{D91179F7-8250-480A-BAA2-EB4236078C2A}"/>
              </a:ext>
            </a:extLst>
          </p:cNvPr>
          <p:cNvGraphicFramePr>
            <a:graphicFrameLocks/>
          </p:cNvGraphicFramePr>
          <p:nvPr/>
        </p:nvGraphicFramePr>
        <p:xfrm>
          <a:off x="1620838" y="1517650"/>
          <a:ext cx="215900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8" name="公式" r:id="rId5" imgW="198058" imgH="213471" progId="Equation.3">
                  <p:embed/>
                </p:oleObj>
              </mc:Choice>
              <mc:Fallback>
                <p:oleObj name="公式" r:id="rId5" imgW="198058" imgH="213471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0838" y="1517650"/>
                        <a:ext cx="215900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58" name="Object 10">
            <a:extLst>
              <a:ext uri="{FF2B5EF4-FFF2-40B4-BE49-F238E27FC236}">
                <a16:creationId xmlns:a16="http://schemas.microsoft.com/office/drawing/2014/main" id="{E497C836-C342-4039-90BF-807A2B36F10C}"/>
              </a:ext>
            </a:extLst>
          </p:cNvPr>
          <p:cNvGraphicFramePr>
            <a:graphicFrameLocks/>
          </p:cNvGraphicFramePr>
          <p:nvPr/>
        </p:nvGraphicFramePr>
        <p:xfrm>
          <a:off x="2384425" y="1481138"/>
          <a:ext cx="315913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9" name="公式" r:id="rId7" imgW="305049" imgH="251377" progId="Equation.3">
                  <p:embed/>
                </p:oleObj>
              </mc:Choice>
              <mc:Fallback>
                <p:oleObj name="公式" r:id="rId7" imgW="305049" imgH="251377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1481138"/>
                        <a:ext cx="315913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8059" name="Text Box 11">
            <a:extLst>
              <a:ext uri="{FF2B5EF4-FFF2-40B4-BE49-F238E27FC236}">
                <a16:creationId xmlns:a16="http://schemas.microsoft.com/office/drawing/2014/main" id="{7900432C-A784-4CC9-98D2-7EDD7CA5D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179638"/>
            <a:ext cx="79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zh-CN">
                <a:latin typeface="Times New Roman" panose="02020603050405020304" pitchFamily="18" charset="0"/>
              </a:rPr>
              <a:t>因此</a:t>
            </a:r>
            <a:endParaRPr kumimoji="1" lang="zh-CN" altLang="en-US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98060" name="Object 12">
            <a:extLst>
              <a:ext uri="{FF2B5EF4-FFF2-40B4-BE49-F238E27FC236}">
                <a16:creationId xmlns:a16="http://schemas.microsoft.com/office/drawing/2014/main" id="{C9102F13-ACDF-44F3-A326-D9AE3C2E22A7}"/>
              </a:ext>
            </a:extLst>
          </p:cNvPr>
          <p:cNvGraphicFramePr>
            <a:graphicFrameLocks/>
          </p:cNvGraphicFramePr>
          <p:nvPr/>
        </p:nvGraphicFramePr>
        <p:xfrm>
          <a:off x="1562100" y="2178050"/>
          <a:ext cx="25050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0" name="公式" r:id="rId9" imgW="2484182" imgH="418961" progId="Equation.3">
                  <p:embed/>
                </p:oleObj>
              </mc:Choice>
              <mc:Fallback>
                <p:oleObj name="公式" r:id="rId9" imgW="2484182" imgH="41896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2178050"/>
                        <a:ext cx="25050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61" name="Object 13">
            <a:extLst>
              <a:ext uri="{FF2B5EF4-FFF2-40B4-BE49-F238E27FC236}">
                <a16:creationId xmlns:a16="http://schemas.microsoft.com/office/drawing/2014/main" id="{C662703A-B196-4808-8977-68BE9CCCFD01}"/>
              </a:ext>
            </a:extLst>
          </p:cNvPr>
          <p:cNvGraphicFramePr>
            <a:graphicFrameLocks/>
          </p:cNvGraphicFramePr>
          <p:nvPr/>
        </p:nvGraphicFramePr>
        <p:xfrm>
          <a:off x="3003550" y="1316038"/>
          <a:ext cx="13604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1" name="公式" r:id="rId11" imgW="1341120" imgH="418961" progId="Equation.3">
                  <p:embed/>
                </p:oleObj>
              </mc:Choice>
              <mc:Fallback>
                <p:oleObj name="公式" r:id="rId11" imgW="1341120" imgH="418961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550" y="1316038"/>
                        <a:ext cx="13604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62" name="Object 14">
            <a:extLst>
              <a:ext uri="{FF2B5EF4-FFF2-40B4-BE49-F238E27FC236}">
                <a16:creationId xmlns:a16="http://schemas.microsoft.com/office/drawing/2014/main" id="{AE30E896-867E-44B9-B67E-49CBF788DC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782888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2" name="Equation" r:id="rId13" imgW="160238" imgH="160103" progId="Equation.3">
                  <p:embed/>
                </p:oleObj>
              </mc:Choice>
              <mc:Fallback>
                <p:oleObj name="Equation" r:id="rId13" imgW="160238" imgH="160103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782888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8063" name="Line 15">
            <a:extLst>
              <a:ext uri="{FF2B5EF4-FFF2-40B4-BE49-F238E27FC236}">
                <a16:creationId xmlns:a16="http://schemas.microsoft.com/office/drawing/2014/main" id="{61F11726-3417-420F-88AC-BD7E4EC24F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6538" y="3327400"/>
            <a:ext cx="7620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64" name="Line 16">
            <a:extLst>
              <a:ext uri="{FF2B5EF4-FFF2-40B4-BE49-F238E27FC236}">
                <a16:creationId xmlns:a16="http://schemas.microsoft.com/office/drawing/2014/main" id="{DBA35CDA-FC7B-41AD-AAE2-531BDB2F22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7975" y="2895600"/>
            <a:ext cx="762000" cy="0"/>
          </a:xfrm>
          <a:prstGeom prst="line">
            <a:avLst/>
          </a:prstGeom>
          <a:noFill/>
          <a:ln w="38100">
            <a:solidFill>
              <a:srgbClr val="00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65" name="Line 17">
            <a:extLst>
              <a:ext uri="{FF2B5EF4-FFF2-40B4-BE49-F238E27FC236}">
                <a16:creationId xmlns:a16="http://schemas.microsoft.com/office/drawing/2014/main" id="{35CD074B-0338-48DA-89ED-9616A0DA610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62075" y="3789363"/>
            <a:ext cx="7620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66" name="AutoShape 18">
            <a:extLst>
              <a:ext uri="{FF2B5EF4-FFF2-40B4-BE49-F238E27FC236}">
                <a16:creationId xmlns:a16="http://schemas.microsoft.com/office/drawing/2014/main" id="{05F40EAC-6451-4A00-BA9C-2C5C4BA4B61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285037" y="4189413"/>
            <a:ext cx="334963" cy="350838"/>
          </a:xfrm>
          <a:prstGeom prst="rightArrow">
            <a:avLst>
              <a:gd name="adj1" fmla="val 35750"/>
              <a:gd name="adj2" fmla="val 34361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8067" name="Object 19">
            <a:extLst>
              <a:ext uri="{FF2B5EF4-FFF2-40B4-BE49-F238E27FC236}">
                <a16:creationId xmlns:a16="http://schemas.microsoft.com/office/drawing/2014/main" id="{F470EEB6-D264-4CF3-BE76-3EE0708A8489}"/>
              </a:ext>
            </a:extLst>
          </p:cNvPr>
          <p:cNvGraphicFramePr>
            <a:graphicFrameLocks/>
          </p:cNvGraphicFramePr>
          <p:nvPr/>
        </p:nvGraphicFramePr>
        <p:xfrm>
          <a:off x="2222500" y="3500438"/>
          <a:ext cx="1270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3" name="公式" r:id="rId15" imgW="1257518" imgH="418961" progId="Equation.3">
                  <p:embed/>
                </p:oleObj>
              </mc:Choice>
              <mc:Fallback>
                <p:oleObj name="公式" r:id="rId15" imgW="1257518" imgH="418961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500" y="3500438"/>
                        <a:ext cx="1270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68" name="Object 20">
            <a:extLst>
              <a:ext uri="{FF2B5EF4-FFF2-40B4-BE49-F238E27FC236}">
                <a16:creationId xmlns:a16="http://schemas.microsoft.com/office/drawing/2014/main" id="{8FB03145-6FDF-4C35-ACFE-9C4B2B136F48}"/>
              </a:ext>
            </a:extLst>
          </p:cNvPr>
          <p:cNvGraphicFramePr>
            <a:graphicFrameLocks/>
          </p:cNvGraphicFramePr>
          <p:nvPr/>
        </p:nvGraphicFramePr>
        <p:xfrm>
          <a:off x="2484438" y="3111500"/>
          <a:ext cx="4048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4" name="公式" r:id="rId17" imgW="388651" imgH="304745" progId="Equation.3">
                  <p:embed/>
                </p:oleObj>
              </mc:Choice>
              <mc:Fallback>
                <p:oleObj name="公式" r:id="rId17" imgW="388651" imgH="30474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111500"/>
                        <a:ext cx="404812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69" name="Object 21">
            <a:extLst>
              <a:ext uri="{FF2B5EF4-FFF2-40B4-BE49-F238E27FC236}">
                <a16:creationId xmlns:a16="http://schemas.microsoft.com/office/drawing/2014/main" id="{0BDDD241-127C-478C-9FA2-BF080A54535F}"/>
              </a:ext>
            </a:extLst>
          </p:cNvPr>
          <p:cNvGraphicFramePr>
            <a:graphicFrameLocks/>
          </p:cNvGraphicFramePr>
          <p:nvPr/>
        </p:nvGraphicFramePr>
        <p:xfrm>
          <a:off x="2525713" y="2722563"/>
          <a:ext cx="317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5" name="公式" r:id="rId19" imgW="305049" imgH="304745" progId="Equation.3">
                  <p:embed/>
                </p:oleObj>
              </mc:Choice>
              <mc:Fallback>
                <p:oleObj name="公式" r:id="rId19" imgW="305049" imgH="30474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3" y="2722563"/>
                        <a:ext cx="317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8070" name="Text Box 22">
            <a:extLst>
              <a:ext uri="{FF2B5EF4-FFF2-40B4-BE49-F238E27FC236}">
                <a16:creationId xmlns:a16="http://schemas.microsoft.com/office/drawing/2014/main" id="{FD801720-7D9F-4062-8A18-AC2890931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981450"/>
            <a:ext cx="2743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>
                <a:latin typeface="Times New Roman" panose="02020603050405020304" pitchFamily="18" charset="0"/>
              </a:rPr>
              <a:t>洛伦兹</a:t>
            </a:r>
            <a:r>
              <a:rPr kumimoji="1" lang="zh-CN" altLang="en-US">
                <a:latin typeface="宋体" panose="02010600030101010101" pitchFamily="2" charset="-122"/>
              </a:rPr>
              <a:t>坐标变换式</a:t>
            </a:r>
          </a:p>
        </p:txBody>
      </p:sp>
      <p:sp>
        <p:nvSpPr>
          <p:cNvPr id="898071" name="Text Box 23">
            <a:extLst>
              <a:ext uri="{FF2B5EF4-FFF2-40B4-BE49-F238E27FC236}">
                <a16:creationId xmlns:a16="http://schemas.microsoft.com/office/drawing/2014/main" id="{412924CF-37AD-44EE-8A22-B36008980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603750"/>
            <a:ext cx="1263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正变换</a:t>
            </a:r>
          </a:p>
        </p:txBody>
      </p:sp>
      <p:graphicFrame>
        <p:nvGraphicFramePr>
          <p:cNvPr id="898072" name="Object 24">
            <a:extLst>
              <a:ext uri="{FF2B5EF4-FFF2-40B4-BE49-F238E27FC236}">
                <a16:creationId xmlns:a16="http://schemas.microsoft.com/office/drawing/2014/main" id="{52B8016D-ABDC-4A2D-BB50-1F1144493E19}"/>
              </a:ext>
            </a:extLst>
          </p:cNvPr>
          <p:cNvGraphicFramePr>
            <a:graphicFrameLocks/>
          </p:cNvGraphicFramePr>
          <p:nvPr/>
        </p:nvGraphicFramePr>
        <p:xfrm>
          <a:off x="5653088" y="4883150"/>
          <a:ext cx="9286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6" name="公式" r:id="rId21" imgW="914649" imgH="381055" progId="Equation.3">
                  <p:embed/>
                </p:oleObj>
              </mc:Choice>
              <mc:Fallback>
                <p:oleObj name="公式" r:id="rId21" imgW="914649" imgH="38105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8" y="4883150"/>
                        <a:ext cx="9286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73" name="Object 25">
            <a:extLst>
              <a:ext uri="{FF2B5EF4-FFF2-40B4-BE49-F238E27FC236}">
                <a16:creationId xmlns:a16="http://schemas.microsoft.com/office/drawing/2014/main" id="{E6F105EB-EFDF-45C6-9E00-B84EF0EF0573}"/>
              </a:ext>
            </a:extLst>
          </p:cNvPr>
          <p:cNvGraphicFramePr>
            <a:graphicFrameLocks/>
          </p:cNvGraphicFramePr>
          <p:nvPr/>
        </p:nvGraphicFramePr>
        <p:xfrm>
          <a:off x="4244975" y="4883150"/>
          <a:ext cx="108743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7" name="公式" r:id="rId23" imgW="1074389" imgH="381055" progId="Equation.3">
                  <p:embed/>
                </p:oleObj>
              </mc:Choice>
              <mc:Fallback>
                <p:oleObj name="公式" r:id="rId23" imgW="1074389" imgH="38105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4975" y="4883150"/>
                        <a:ext cx="108743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74" name="Object 26">
            <a:extLst>
              <a:ext uri="{FF2B5EF4-FFF2-40B4-BE49-F238E27FC236}">
                <a16:creationId xmlns:a16="http://schemas.microsoft.com/office/drawing/2014/main" id="{259C2A0A-7271-4C6D-BF08-D727714896B8}"/>
              </a:ext>
            </a:extLst>
          </p:cNvPr>
          <p:cNvGraphicFramePr>
            <a:graphicFrameLocks/>
          </p:cNvGraphicFramePr>
          <p:nvPr/>
        </p:nvGraphicFramePr>
        <p:xfrm>
          <a:off x="6902450" y="4627563"/>
          <a:ext cx="1846263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8" name="公式" r:id="rId25" imgW="1828800" imgH="883809" progId="Equation.3">
                  <p:embed/>
                </p:oleObj>
              </mc:Choice>
              <mc:Fallback>
                <p:oleObj name="公式" r:id="rId25" imgW="1828800" imgH="883809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0" y="4627563"/>
                        <a:ext cx="1846263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75" name="Object 27">
            <a:extLst>
              <a:ext uri="{FF2B5EF4-FFF2-40B4-BE49-F238E27FC236}">
                <a16:creationId xmlns:a16="http://schemas.microsoft.com/office/drawing/2014/main" id="{45A2AE38-29CF-4DC4-B750-033FA3DA69AF}"/>
              </a:ext>
            </a:extLst>
          </p:cNvPr>
          <p:cNvGraphicFramePr>
            <a:graphicFrameLocks/>
          </p:cNvGraphicFramePr>
          <p:nvPr/>
        </p:nvGraphicFramePr>
        <p:xfrm>
          <a:off x="2179638" y="4654550"/>
          <a:ext cx="1744662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9" name="公式" r:id="rId27" imgW="1737236" imgH="838422" progId="Equation.3">
                  <p:embed/>
                </p:oleObj>
              </mc:Choice>
              <mc:Fallback>
                <p:oleObj name="公式" r:id="rId27" imgW="1737236" imgH="838422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4654550"/>
                        <a:ext cx="1744662" cy="849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8076" name="Rectangle 28">
            <a:extLst>
              <a:ext uri="{FF2B5EF4-FFF2-40B4-BE49-F238E27FC236}">
                <a16:creationId xmlns:a16="http://schemas.microsoft.com/office/drawing/2014/main" id="{99732D16-768E-47D0-989A-30564A0C8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556125"/>
            <a:ext cx="6696075" cy="100806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077" name="Text Box 29">
            <a:extLst>
              <a:ext uri="{FF2B5EF4-FFF2-40B4-BE49-F238E27FC236}">
                <a16:creationId xmlns:a16="http://schemas.microsoft.com/office/drawing/2014/main" id="{D8F8EAE0-4164-4ED2-914C-997697057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60950"/>
            <a:ext cx="1212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逆变换</a:t>
            </a:r>
          </a:p>
        </p:txBody>
      </p:sp>
      <p:sp>
        <p:nvSpPr>
          <p:cNvPr id="898078" name="Rectangle 30">
            <a:extLst>
              <a:ext uri="{FF2B5EF4-FFF2-40B4-BE49-F238E27FC236}">
                <a16:creationId xmlns:a16="http://schemas.microsoft.com/office/drawing/2014/main" id="{140FB019-A5C0-4B01-A200-8DEF3312A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25" y="5637213"/>
            <a:ext cx="5876925" cy="960437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endParaRPr kumimoji="1" lang="zh-CN" altLang="zh-CN" b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98079" name="Object 31">
            <a:extLst>
              <a:ext uri="{FF2B5EF4-FFF2-40B4-BE49-F238E27FC236}">
                <a16:creationId xmlns:a16="http://schemas.microsoft.com/office/drawing/2014/main" id="{6B318461-4DF2-48FE-948F-17BC44073257}"/>
              </a:ext>
            </a:extLst>
          </p:cNvPr>
          <p:cNvGraphicFramePr>
            <a:graphicFrameLocks/>
          </p:cNvGraphicFramePr>
          <p:nvPr/>
        </p:nvGraphicFramePr>
        <p:xfrm>
          <a:off x="1057275" y="5668963"/>
          <a:ext cx="164306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0" name="公式" r:id="rId29" imgW="1638207" imgH="838422" progId="Equation.3">
                  <p:embed/>
                </p:oleObj>
              </mc:Choice>
              <mc:Fallback>
                <p:oleObj name="公式" r:id="rId29" imgW="1638207" imgH="838422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5668963"/>
                        <a:ext cx="1643063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80" name="Object 32">
            <a:extLst>
              <a:ext uri="{FF2B5EF4-FFF2-40B4-BE49-F238E27FC236}">
                <a16:creationId xmlns:a16="http://schemas.microsoft.com/office/drawing/2014/main" id="{AB135366-0E89-455D-946B-38A9D4E947CA}"/>
              </a:ext>
            </a:extLst>
          </p:cNvPr>
          <p:cNvGraphicFramePr>
            <a:graphicFrameLocks/>
          </p:cNvGraphicFramePr>
          <p:nvPr/>
        </p:nvGraphicFramePr>
        <p:xfrm>
          <a:off x="3276600" y="5748338"/>
          <a:ext cx="10874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1" name="公式" r:id="rId31" imgW="1074389" imgH="381055" progId="Equation.3">
                  <p:embed/>
                </p:oleObj>
              </mc:Choice>
              <mc:Fallback>
                <p:oleObj name="公式" r:id="rId31" imgW="1074389" imgH="38105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748338"/>
                        <a:ext cx="10874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81" name="Object 33">
            <a:extLst>
              <a:ext uri="{FF2B5EF4-FFF2-40B4-BE49-F238E27FC236}">
                <a16:creationId xmlns:a16="http://schemas.microsoft.com/office/drawing/2014/main" id="{FFA1E512-125A-41C0-A3BC-1E9DE7FB5E06}"/>
              </a:ext>
            </a:extLst>
          </p:cNvPr>
          <p:cNvGraphicFramePr>
            <a:graphicFrameLocks/>
          </p:cNvGraphicFramePr>
          <p:nvPr/>
        </p:nvGraphicFramePr>
        <p:xfrm>
          <a:off x="3203575" y="6180138"/>
          <a:ext cx="9286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2" name="公式" r:id="rId33" imgW="914649" imgH="381055" progId="Equation.3">
                  <p:embed/>
                </p:oleObj>
              </mc:Choice>
              <mc:Fallback>
                <p:oleObj name="公式" r:id="rId33" imgW="914649" imgH="381055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6180138"/>
                        <a:ext cx="92868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8082" name="Object 34">
            <a:extLst>
              <a:ext uri="{FF2B5EF4-FFF2-40B4-BE49-F238E27FC236}">
                <a16:creationId xmlns:a16="http://schemas.microsoft.com/office/drawing/2014/main" id="{5A64DA0A-6F75-49EE-B2A9-B6B36A7FC309}"/>
              </a:ext>
            </a:extLst>
          </p:cNvPr>
          <p:cNvGraphicFramePr>
            <a:graphicFrameLocks/>
          </p:cNvGraphicFramePr>
          <p:nvPr/>
        </p:nvGraphicFramePr>
        <p:xfrm>
          <a:off x="4808538" y="5637213"/>
          <a:ext cx="19478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3" name="公式" r:id="rId35" imgW="1927829" imgH="883809" progId="Equation.3">
                  <p:embed/>
                </p:oleObj>
              </mc:Choice>
              <mc:Fallback>
                <p:oleObj name="公式" r:id="rId35" imgW="1927829" imgH="883809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8538" y="5637213"/>
                        <a:ext cx="1947862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5">
            <a:extLst>
              <a:ext uri="{FF2B5EF4-FFF2-40B4-BE49-F238E27FC236}">
                <a16:creationId xmlns:a16="http://schemas.microsoft.com/office/drawing/2014/main" id="{3C43E6DC-A406-434F-B1B1-1DB6C3193AE8}"/>
              </a:ext>
            </a:extLst>
          </p:cNvPr>
          <p:cNvGrpSpPr>
            <a:grpSpLocks/>
          </p:cNvGrpSpPr>
          <p:nvPr/>
        </p:nvGrpSpPr>
        <p:grpSpPr bwMode="auto">
          <a:xfrm>
            <a:off x="4367213" y="1127125"/>
            <a:ext cx="2286000" cy="2667000"/>
            <a:chOff x="3072" y="288"/>
            <a:chExt cx="1440" cy="1680"/>
          </a:xfrm>
        </p:grpSpPr>
        <p:sp>
          <p:nvSpPr>
            <p:cNvPr id="24642" name="Text Box 36">
              <a:extLst>
                <a:ext uri="{FF2B5EF4-FFF2-40B4-BE49-F238E27FC236}">
                  <a16:creationId xmlns:a16="http://schemas.microsoft.com/office/drawing/2014/main" id="{683758F4-CF21-4256-B954-46D287F21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33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O'</a:t>
              </a:r>
            </a:p>
          </p:txBody>
        </p:sp>
        <p:sp>
          <p:nvSpPr>
            <p:cNvPr id="24643" name="Text Box 37">
              <a:extLst>
                <a:ext uri="{FF2B5EF4-FFF2-40B4-BE49-F238E27FC236}">
                  <a16:creationId xmlns:a16="http://schemas.microsoft.com/office/drawing/2014/main" id="{08CF1C56-9233-4144-A6C4-C6C709CB6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368"/>
              <a:ext cx="2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S'</a:t>
              </a:r>
            </a:p>
          </p:txBody>
        </p:sp>
        <p:sp>
          <p:nvSpPr>
            <p:cNvPr id="898086" name="Line 38">
              <a:extLst>
                <a:ext uri="{FF2B5EF4-FFF2-40B4-BE49-F238E27FC236}">
                  <a16:creationId xmlns:a16="http://schemas.microsoft.com/office/drawing/2014/main" id="{6A9B9C4D-A8B7-4305-9EB9-035EEC74BD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1479"/>
              <a:ext cx="528" cy="48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8087" name="Line 39">
              <a:extLst>
                <a:ext uri="{FF2B5EF4-FFF2-40B4-BE49-F238E27FC236}">
                  <a16:creationId xmlns:a16="http://schemas.microsoft.com/office/drawing/2014/main" id="{07976D61-59E4-4A4B-94DD-19585C048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288"/>
              <a:ext cx="0" cy="120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8088" name="Line 40">
              <a:extLst>
                <a:ext uri="{FF2B5EF4-FFF2-40B4-BE49-F238E27FC236}">
                  <a16:creationId xmlns:a16="http://schemas.microsoft.com/office/drawing/2014/main" id="{36DACEFE-5B46-461E-AD5A-AD8C2F9259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488"/>
              <a:ext cx="912" cy="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98089" name="Rectangle 41">
            <a:extLst>
              <a:ext uri="{FF2B5EF4-FFF2-40B4-BE49-F238E27FC236}">
                <a16:creationId xmlns:a16="http://schemas.microsoft.com/office/drawing/2014/main" id="{74468969-BF42-48A4-B2D0-AFAB217C9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4825" y="992188"/>
            <a:ext cx="4600575" cy="28575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endParaRPr kumimoji="1" lang="zh-CN" altLang="zh-CN">
              <a:solidFill>
                <a:srgbClr val="00CC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8090" name="Text Box 42">
            <a:extLst>
              <a:ext uri="{FF2B5EF4-FFF2-40B4-BE49-F238E27FC236}">
                <a16:creationId xmlns:a16="http://schemas.microsoft.com/office/drawing/2014/main" id="{7421F86D-5D85-4F7A-9DEF-BD551C7E5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375" y="1392238"/>
            <a:ext cx="533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i="1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endParaRPr kumimoji="1" lang="en-US" altLang="zh-CN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8091" name="Text Box 43">
            <a:extLst>
              <a:ext uri="{FF2B5EF4-FFF2-40B4-BE49-F238E27FC236}">
                <a16:creationId xmlns:a16="http://schemas.microsoft.com/office/drawing/2014/main" id="{8FBC525F-52A6-4C2D-9317-02B019014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0438" y="1362075"/>
            <a:ext cx="16462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y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z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endParaRPr kumimoji="1" lang="en-US" altLang="zh-CN" b="0">
              <a:solidFill>
                <a:srgbClr val="FFFF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98092" name="Text Box 44">
            <a:extLst>
              <a:ext uri="{FF2B5EF4-FFF2-40B4-BE49-F238E27FC236}">
                <a16:creationId xmlns:a16="http://schemas.microsoft.com/office/drawing/2014/main" id="{243FC7AC-C54D-4310-94E8-9835EBEC6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3263" y="1851025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kumimoji="1"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x'</a:t>
            </a:r>
            <a:r>
              <a:rPr kumimoji="1"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en-US" altLang="zh-CN" sz="2800" i="1">
                <a:latin typeface="Times New Roman" panose="02020603050405020304" pitchFamily="18" charset="0"/>
                <a:ea typeface="宋体" panose="02010600030101010101" pitchFamily="2" charset="-122"/>
              </a:rPr>
              <a:t> y</a:t>
            </a:r>
            <a:r>
              <a:rPr kumimoji="1"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1"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1" lang="en-US" altLang="zh-CN" sz="2800" i="1">
                <a:latin typeface="Times New Roman" panose="02020603050405020304" pitchFamily="18" charset="0"/>
                <a:ea typeface="宋体" panose="02010600030101010101" pitchFamily="2" charset="-122"/>
              </a:rPr>
              <a:t> z</a:t>
            </a:r>
            <a:r>
              <a:rPr kumimoji="1"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1"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; </a:t>
            </a:r>
            <a:r>
              <a:rPr kumimoji="1" lang="en-US" altLang="zh-CN" sz="2800" i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i="1"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1"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3" name="Group 45">
            <a:extLst>
              <a:ext uri="{FF2B5EF4-FFF2-40B4-BE49-F238E27FC236}">
                <a16:creationId xmlns:a16="http://schemas.microsoft.com/office/drawing/2014/main" id="{9E31465C-9826-4BD5-A84E-28FBA04F49FA}"/>
              </a:ext>
            </a:extLst>
          </p:cNvPr>
          <p:cNvGrpSpPr>
            <a:grpSpLocks/>
          </p:cNvGrpSpPr>
          <p:nvPr/>
        </p:nvGrpSpPr>
        <p:grpSpPr bwMode="auto">
          <a:xfrm>
            <a:off x="4286250" y="1128713"/>
            <a:ext cx="3581400" cy="2681287"/>
            <a:chOff x="240" y="192"/>
            <a:chExt cx="2256" cy="1689"/>
          </a:xfrm>
        </p:grpSpPr>
        <p:sp>
          <p:nvSpPr>
            <p:cNvPr id="898094" name="Line 46">
              <a:extLst>
                <a:ext uri="{FF2B5EF4-FFF2-40B4-BE49-F238E27FC236}">
                  <a16:creationId xmlns:a16="http://schemas.microsoft.com/office/drawing/2014/main" id="{9F119591-2429-451D-BF18-7E4598F03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6" y="1392"/>
              <a:ext cx="1690" cy="1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638" name="Text Box 47">
              <a:extLst>
                <a:ext uri="{FF2B5EF4-FFF2-40B4-BE49-F238E27FC236}">
                  <a16:creationId xmlns:a16="http://schemas.microsoft.com/office/drawing/2014/main" id="{53982E1A-5034-457E-85BE-40D9BD126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" y="1161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39" name="Text Box 48">
              <a:extLst>
                <a:ext uri="{FF2B5EF4-FFF2-40B4-BE49-F238E27FC236}">
                  <a16:creationId xmlns:a16="http://schemas.microsoft.com/office/drawing/2014/main" id="{562160D4-21F3-4E88-AA72-62F5230339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" y="201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FF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8097" name="Line 49">
              <a:extLst>
                <a:ext uri="{FF2B5EF4-FFF2-40B4-BE49-F238E27FC236}">
                  <a16:creationId xmlns:a16="http://schemas.microsoft.com/office/drawing/2014/main" id="{9189499C-4EC2-4353-8A07-1CBF0C071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0" y="1392"/>
              <a:ext cx="576" cy="48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8098" name="Line 50">
              <a:extLst>
                <a:ext uri="{FF2B5EF4-FFF2-40B4-BE49-F238E27FC236}">
                  <a16:creationId xmlns:a16="http://schemas.microsoft.com/office/drawing/2014/main" id="{B0081D18-D2BC-444E-8A61-931BBF051B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16" y="192"/>
              <a:ext cx="0" cy="120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" name="Group 51">
            <a:extLst>
              <a:ext uri="{FF2B5EF4-FFF2-40B4-BE49-F238E27FC236}">
                <a16:creationId xmlns:a16="http://schemas.microsoft.com/office/drawing/2014/main" id="{14F26E54-2AF1-40D4-90E7-4BF7DC7233F4}"/>
              </a:ext>
            </a:extLst>
          </p:cNvPr>
          <p:cNvGrpSpPr>
            <a:grpSpLocks/>
          </p:cNvGrpSpPr>
          <p:nvPr/>
        </p:nvGrpSpPr>
        <p:grpSpPr bwMode="auto">
          <a:xfrm>
            <a:off x="5276850" y="1052513"/>
            <a:ext cx="2286000" cy="2743200"/>
            <a:chOff x="2928" y="384"/>
            <a:chExt cx="1440" cy="1728"/>
          </a:xfrm>
        </p:grpSpPr>
        <p:grpSp>
          <p:nvGrpSpPr>
            <p:cNvPr id="24627" name="Group 52">
              <a:extLst>
                <a:ext uri="{FF2B5EF4-FFF2-40B4-BE49-F238E27FC236}">
                  <a16:creationId xmlns:a16="http://schemas.microsoft.com/office/drawing/2014/main" id="{CC553480-3B3E-4BE5-82BB-94FA65104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384"/>
              <a:ext cx="442" cy="336"/>
              <a:chOff x="7190" y="2016"/>
              <a:chExt cx="442" cy="336"/>
            </a:xfrm>
          </p:grpSpPr>
          <p:sp>
            <p:nvSpPr>
              <p:cNvPr id="898101" name="Line 53">
                <a:extLst>
                  <a:ext uri="{FF2B5EF4-FFF2-40B4-BE49-F238E27FC236}">
                    <a16:creationId xmlns:a16="http://schemas.microsoft.com/office/drawing/2014/main" id="{69370419-82F6-45FA-8A3A-77FD581FD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190" y="2352"/>
                <a:ext cx="336" cy="0"/>
              </a:xfrm>
              <a:prstGeom prst="line">
                <a:avLst/>
              </a:prstGeom>
              <a:noFill/>
              <a:ln w="38100">
                <a:solidFill>
                  <a:srgbClr val="FF66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4635" name="Text Box 54">
                <a:extLst>
                  <a:ext uri="{FF2B5EF4-FFF2-40B4-BE49-F238E27FC236}">
                    <a16:creationId xmlns:a16="http://schemas.microsoft.com/office/drawing/2014/main" id="{B88B267B-D101-4A8B-BF9B-638670C60B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82" y="2016"/>
                <a:ext cx="241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sz="2800" i="1">
                    <a:solidFill>
                      <a:srgbClr val="FF99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98103" name="Line 55">
                <a:extLst>
                  <a:ext uri="{FF2B5EF4-FFF2-40B4-BE49-F238E27FC236}">
                    <a16:creationId xmlns:a16="http://schemas.microsoft.com/office/drawing/2014/main" id="{43B41C41-19E4-49D6-A947-B25863CFD2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392" y="2070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99FF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grpSp>
          <p:nvGrpSpPr>
            <p:cNvPr id="24628" name="Group 56">
              <a:extLst>
                <a:ext uri="{FF2B5EF4-FFF2-40B4-BE49-F238E27FC236}">
                  <a16:creationId xmlns:a16="http://schemas.microsoft.com/office/drawing/2014/main" id="{E801A9F1-875C-4D02-B030-C40D1937D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28" y="432"/>
              <a:ext cx="1440" cy="1680"/>
              <a:chOff x="3072" y="288"/>
              <a:chExt cx="1440" cy="1680"/>
            </a:xfrm>
          </p:grpSpPr>
          <p:sp>
            <p:nvSpPr>
              <p:cNvPr id="24629" name="Text Box 57">
                <a:extLst>
                  <a:ext uri="{FF2B5EF4-FFF2-40B4-BE49-F238E27FC236}">
                    <a16:creationId xmlns:a16="http://schemas.microsoft.com/office/drawing/2014/main" id="{6ED0A16B-80A3-4E6D-8AC2-8919AE0C02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133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O'</a:t>
                </a:r>
              </a:p>
            </p:txBody>
          </p:sp>
          <p:sp>
            <p:nvSpPr>
              <p:cNvPr id="24630" name="Text Box 58">
                <a:extLst>
                  <a:ext uri="{FF2B5EF4-FFF2-40B4-BE49-F238E27FC236}">
                    <a16:creationId xmlns:a16="http://schemas.microsoft.com/office/drawing/2014/main" id="{B52EE767-5077-4AF1-A9E2-8D7781D6F9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4" y="368"/>
                <a:ext cx="2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bg1"/>
                    </a:solidFill>
                    <a:latin typeface="仿宋_GB2312" pitchFamily="49" charset="-122"/>
                    <a:ea typeface="仿宋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S'</a:t>
                </a:r>
              </a:p>
            </p:txBody>
          </p:sp>
          <p:sp>
            <p:nvSpPr>
              <p:cNvPr id="898107" name="Line 59">
                <a:extLst>
                  <a:ext uri="{FF2B5EF4-FFF2-40B4-BE49-F238E27FC236}">
                    <a16:creationId xmlns:a16="http://schemas.microsoft.com/office/drawing/2014/main" id="{E58A5095-9E33-41F2-9FC6-4EF2548E4C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72" y="1479"/>
                <a:ext cx="528" cy="489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8108" name="Line 60">
                <a:extLst>
                  <a:ext uri="{FF2B5EF4-FFF2-40B4-BE49-F238E27FC236}">
                    <a16:creationId xmlns:a16="http://schemas.microsoft.com/office/drawing/2014/main" id="{DD1EB6ED-CFD4-4A16-B757-D20CEE194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288"/>
                <a:ext cx="0" cy="120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8109" name="Line 61">
                <a:extLst>
                  <a:ext uri="{FF2B5EF4-FFF2-40B4-BE49-F238E27FC236}">
                    <a16:creationId xmlns:a16="http://schemas.microsoft.com/office/drawing/2014/main" id="{D9B21CD6-0EDC-4180-BC0E-77F7FBD11E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00" y="1488"/>
                <a:ext cx="912" cy="9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898110" name="Line 62">
            <a:extLst>
              <a:ext uri="{FF2B5EF4-FFF2-40B4-BE49-F238E27FC236}">
                <a16:creationId xmlns:a16="http://schemas.microsoft.com/office/drawing/2014/main" id="{E3E95E4E-21EC-49C2-86D9-A34907787C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00650" y="1738313"/>
            <a:ext cx="1676400" cy="12954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1" name="Line 63">
            <a:extLst>
              <a:ext uri="{FF2B5EF4-FFF2-40B4-BE49-F238E27FC236}">
                <a16:creationId xmlns:a16="http://schemas.microsoft.com/office/drawing/2014/main" id="{E9EAFA9C-3413-44FD-B972-6E481B082B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5050" y="1738313"/>
            <a:ext cx="762000" cy="1295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2" name="Line 64">
            <a:extLst>
              <a:ext uri="{FF2B5EF4-FFF2-40B4-BE49-F238E27FC236}">
                <a16:creationId xmlns:a16="http://schemas.microsoft.com/office/drawing/2014/main" id="{B791E9E0-B816-4A3E-B8D0-050DDD6F79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3250" y="1738313"/>
            <a:ext cx="0" cy="18288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3" name="Line 65">
            <a:extLst>
              <a:ext uri="{FF2B5EF4-FFF2-40B4-BE49-F238E27FC236}">
                <a16:creationId xmlns:a16="http://schemas.microsoft.com/office/drawing/2014/main" id="{1EBBC4BD-8028-4457-88B9-9E46C80DE8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3250" y="3033713"/>
            <a:ext cx="609600" cy="533400"/>
          </a:xfrm>
          <a:prstGeom prst="line">
            <a:avLst/>
          </a:prstGeom>
          <a:noFill/>
          <a:ln w="19050">
            <a:solidFill>
              <a:srgbClr val="FFCCFF"/>
            </a:solidFill>
            <a:prstDash val="lgDashDot"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4" name="Line 66">
            <a:extLst>
              <a:ext uri="{FF2B5EF4-FFF2-40B4-BE49-F238E27FC236}">
                <a16:creationId xmlns:a16="http://schemas.microsoft.com/office/drawing/2014/main" id="{EBC1C2E8-2F17-4F7B-B002-E6165ECC7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4550" y="3552825"/>
            <a:ext cx="2298700" cy="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5" name="Line 67">
            <a:extLst>
              <a:ext uri="{FF2B5EF4-FFF2-40B4-BE49-F238E27FC236}">
                <a16:creationId xmlns:a16="http://schemas.microsoft.com/office/drawing/2014/main" id="{DCA2B7D7-970E-4BAB-890B-135A1C4752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53000" y="3257550"/>
            <a:ext cx="890588" cy="4763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6" name="Line 68">
            <a:extLst>
              <a:ext uri="{FF2B5EF4-FFF2-40B4-BE49-F238E27FC236}">
                <a16:creationId xmlns:a16="http://schemas.microsoft.com/office/drawing/2014/main" id="{1678A12B-1B6A-4245-93CE-8B6373AD95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0575" y="3262313"/>
            <a:ext cx="1416050" cy="0"/>
          </a:xfrm>
          <a:prstGeom prst="line">
            <a:avLst/>
          </a:prstGeom>
          <a:noFill/>
          <a:ln w="19050">
            <a:solidFill>
              <a:srgbClr val="00FF00"/>
            </a:solidFill>
            <a:round/>
            <a:headEnd type="triangle" w="med" len="lg"/>
            <a:tailEnd type="triangle" w="med" len="lg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8117" name="Oval 69">
            <a:extLst>
              <a:ext uri="{FF2B5EF4-FFF2-40B4-BE49-F238E27FC236}">
                <a16:creationId xmlns:a16="http://schemas.microsoft.com/office/drawing/2014/main" id="{548AC03D-5E98-49E0-A6CA-A0B75A799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5" y="1614488"/>
            <a:ext cx="228600" cy="22860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8118" name="Object 70">
            <a:extLst>
              <a:ext uri="{FF2B5EF4-FFF2-40B4-BE49-F238E27FC236}">
                <a16:creationId xmlns:a16="http://schemas.microsoft.com/office/drawing/2014/main" id="{168FE8AF-E7B2-434C-9E52-1E23392717D5}"/>
              </a:ext>
            </a:extLst>
          </p:cNvPr>
          <p:cNvGraphicFramePr>
            <a:graphicFrameLocks/>
          </p:cNvGraphicFramePr>
          <p:nvPr/>
        </p:nvGraphicFramePr>
        <p:xfrm>
          <a:off x="6156325" y="3763963"/>
          <a:ext cx="25987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4" name="公式" r:id="rId37" imgW="2575747" imgH="418961" progId="Equation.3">
                  <p:embed/>
                </p:oleObj>
              </mc:Choice>
              <mc:Fallback>
                <p:oleObj name="公式" r:id="rId37" imgW="2575747" imgH="418961" progId="Equation.3">
                  <p:embed/>
                  <p:pic>
                    <p:nvPicPr>
                      <p:cNvPr id="0" name="Object 7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763963"/>
                        <a:ext cx="25987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898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9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898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 nodeType="clickPar">
                      <p:stCondLst>
                        <p:cond delay="indefinite"/>
                      </p:stCondLst>
                      <p:childTnLst>
                        <p:par>
                          <p:cTn id="1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050" grpId="0" autoUpdateAnimBg="0"/>
      <p:bldP spid="898051" grpId="0" autoUpdateAnimBg="0"/>
      <p:bldP spid="898053" grpId="0" animBg="1"/>
      <p:bldP spid="898059" grpId="0" autoUpdateAnimBg="0"/>
      <p:bldP spid="898066" grpId="0" animBg="1"/>
      <p:bldP spid="898070" grpId="0" autoUpdateAnimBg="0"/>
      <p:bldP spid="898071" grpId="0"/>
      <p:bldP spid="898076" grpId="0" animBg="1"/>
      <p:bldP spid="898077" grpId="0"/>
      <p:bldP spid="898078" grpId="0" animBg="1" autoUpdateAnimBg="0"/>
      <p:bldP spid="898089" grpId="0" animBg="1"/>
      <p:bldP spid="898090" grpId="0" autoUpdateAnimBg="0"/>
      <p:bldP spid="898091" grpId="0" autoUpdateAnimBg="0"/>
      <p:bldP spid="898092" grpId="0" autoUpdateAnimBg="0"/>
      <p:bldP spid="8981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Rectangle 2">
            <a:extLst>
              <a:ext uri="{FF2B5EF4-FFF2-40B4-BE49-F238E27FC236}">
                <a16:creationId xmlns:a16="http://schemas.microsoft.com/office/drawing/2014/main" id="{0E3CA29B-9192-4992-AB4D-321E4C70E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1027113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anose="02020603050405020304" pitchFamily="18" charset="0"/>
              </a:rPr>
              <a:t>1905</a:t>
            </a:r>
            <a:r>
              <a:rPr kumimoji="1" lang="zh-CN" altLang="en-US">
                <a:latin typeface="Times New Roman" panose="02020603050405020304" pitchFamily="18" charset="0"/>
              </a:rPr>
              <a:t>年，</a:t>
            </a:r>
            <a:r>
              <a:rPr kumimoji="1" lang="en-US" altLang="zh-CN">
                <a:latin typeface="Times New Roman" panose="02020603050405020304" pitchFamily="18" charset="0"/>
              </a:rPr>
              <a:t>A.Einstein</a:t>
            </a:r>
          </a:p>
        </p:txBody>
      </p:sp>
      <p:sp>
        <p:nvSpPr>
          <p:cNvPr id="881667" name="Rectangle 3">
            <a:extLst>
              <a:ext uri="{FF2B5EF4-FFF2-40B4-BE49-F238E27FC236}">
                <a16:creationId xmlns:a16="http://schemas.microsoft.com/office/drawing/2014/main" id="{D5FBD254-9AD2-45AA-9522-941AB9EF5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0113" y="1012825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首次提出了狭义相对论的两个假设</a:t>
            </a:r>
          </a:p>
        </p:txBody>
      </p:sp>
      <p:graphicFrame>
        <p:nvGraphicFramePr>
          <p:cNvPr id="881668" name="Object 4">
            <a:extLst>
              <a:ext uri="{FF2B5EF4-FFF2-40B4-BE49-F238E27FC236}">
                <a16:creationId xmlns:a16="http://schemas.microsoft.com/office/drawing/2014/main" id="{59202A53-FEF3-49FB-8785-7352D8294980}"/>
              </a:ext>
            </a:extLst>
          </p:cNvPr>
          <p:cNvGraphicFramePr>
            <a:graphicFrameLocks/>
          </p:cNvGraphicFramePr>
          <p:nvPr/>
        </p:nvGraphicFramePr>
        <p:xfrm>
          <a:off x="2608263" y="2781300"/>
          <a:ext cx="3135312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公式" r:id="rId3" imgW="3017644" imgH="304745" progId="Equation.3">
                  <p:embed/>
                </p:oleObj>
              </mc:Choice>
              <mc:Fallback>
                <p:oleObj name="公式" r:id="rId3" imgW="3017644" imgH="30474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263" y="2781300"/>
                        <a:ext cx="3135312" cy="314325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1669" name="Rectangle 5">
            <a:extLst>
              <a:ext uri="{FF2B5EF4-FFF2-40B4-BE49-F238E27FC236}">
                <a16:creationId xmlns:a16="http://schemas.microsoft.com/office/drawing/2014/main" id="{E2E3E7CF-3B28-4BEF-8F9A-169B7F83F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1585913"/>
            <a:ext cx="812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光速不变原理</a:t>
            </a:r>
            <a:r>
              <a:rPr kumimoji="1" lang="en-US" altLang="zh-CN">
                <a:solidFill>
                  <a:srgbClr val="EDFE4A"/>
                </a:solidFill>
                <a:latin typeface="Times New Roman" panose="02020603050405020304" pitchFamily="18" charset="0"/>
              </a:rPr>
              <a:t>(principle of constancy of light velocity)</a:t>
            </a:r>
          </a:p>
        </p:txBody>
      </p:sp>
      <p:sp>
        <p:nvSpPr>
          <p:cNvPr id="881670" name="Rectangle 6">
            <a:extLst>
              <a:ext uri="{FF2B5EF4-FFF2-40B4-BE49-F238E27FC236}">
                <a16:creationId xmlns:a16="http://schemas.microsoft.com/office/drawing/2014/main" id="{C961415D-BDE7-41D7-A539-FAB155F9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75" y="2108200"/>
            <a:ext cx="8166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在所有的惯性系中，光在真空中的传播速率具有相同的值</a:t>
            </a:r>
          </a:p>
        </p:txBody>
      </p:sp>
      <p:sp>
        <p:nvSpPr>
          <p:cNvPr id="881671" name="Rectangle 7">
            <a:extLst>
              <a:ext uri="{FF2B5EF4-FFF2-40B4-BE49-F238E27FC236}">
                <a16:creationId xmlns:a16="http://schemas.microsoft.com/office/drawing/2014/main" id="{7509BD7B-DC29-4701-A789-1CF0F2B6F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3302000"/>
            <a:ext cx="3079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包括两个意思：</a:t>
            </a:r>
          </a:p>
        </p:txBody>
      </p:sp>
      <p:sp>
        <p:nvSpPr>
          <p:cNvPr id="881672" name="Rectangle 8">
            <a:extLst>
              <a:ext uri="{FF2B5EF4-FFF2-40B4-BE49-F238E27FC236}">
                <a16:creationId xmlns:a16="http://schemas.microsoft.com/office/drawing/2014/main" id="{92A7BF62-8089-4EB7-B605-BF3705315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302000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光速不随观察者的运动而变化 </a:t>
            </a:r>
          </a:p>
        </p:txBody>
      </p:sp>
      <p:sp>
        <p:nvSpPr>
          <p:cNvPr id="881673" name="Rectangle 9">
            <a:extLst>
              <a:ext uri="{FF2B5EF4-FFF2-40B4-BE49-F238E27FC236}">
                <a16:creationId xmlns:a16="http://schemas.microsoft.com/office/drawing/2014/main" id="{1F5EC2F7-DC75-487D-9146-32244B642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35400"/>
            <a:ext cx="5257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光速不随光源的运动而变化 </a:t>
            </a:r>
          </a:p>
        </p:txBody>
      </p:sp>
      <p:sp>
        <p:nvSpPr>
          <p:cNvPr id="881674" name="Rectangle 10">
            <a:extLst>
              <a:ext uri="{FF2B5EF4-FFF2-40B4-BE49-F238E27FC236}">
                <a16:creationId xmlns:a16="http://schemas.microsoft.com/office/drawing/2014/main" id="{5EE40590-B5E5-40EC-84A1-325BDCA45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5519738"/>
            <a:ext cx="716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所有惯性系都完全处于平等地位，没有任何理由选某一个参考系并把它置于特殊的与众不同的地位。</a:t>
            </a:r>
          </a:p>
        </p:txBody>
      </p:sp>
      <p:sp>
        <p:nvSpPr>
          <p:cNvPr id="881675" name="Rectangle 11">
            <a:extLst>
              <a:ext uri="{FF2B5EF4-FFF2-40B4-BE49-F238E27FC236}">
                <a16:creationId xmlns:a16="http://schemas.microsoft.com/office/drawing/2014/main" id="{FD260A14-20DB-45CE-9F65-45C2E9F31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850" y="333375"/>
            <a:ext cx="5599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</a:t>
            </a:r>
            <a:r>
              <a:rPr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lang="zh-CN" altLang="en-US" sz="2800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狭义相对论的两个基本假设</a:t>
            </a:r>
            <a:endParaRPr lang="zh-CN" altLang="en-US" sz="3200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81676" name="Rectangle 12">
            <a:extLst>
              <a:ext uri="{FF2B5EF4-FFF2-40B4-BE49-F238E27FC236}">
                <a16:creationId xmlns:a16="http://schemas.microsoft.com/office/drawing/2014/main" id="{46885D92-E66F-45AD-BDD7-40474721C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4411663"/>
            <a:ext cx="838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相对性原理</a:t>
            </a:r>
            <a:r>
              <a:rPr kumimoji="1" lang="zh-CN" altLang="en-US">
                <a:solidFill>
                  <a:srgbClr val="EDFE4A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>
                <a:solidFill>
                  <a:srgbClr val="EDFE4A"/>
                </a:solidFill>
                <a:latin typeface="Times New Roman" panose="02020603050405020304" pitchFamily="18" charset="0"/>
              </a:rPr>
              <a:t>relativity principle</a:t>
            </a:r>
            <a:r>
              <a:rPr kumimoji="1" lang="zh-CN" altLang="en-US">
                <a:solidFill>
                  <a:srgbClr val="EDFE4A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881677" name="Rectangle 13">
            <a:extLst>
              <a:ext uri="{FF2B5EF4-FFF2-40B4-BE49-F238E27FC236}">
                <a16:creationId xmlns:a16="http://schemas.microsoft.com/office/drawing/2014/main" id="{FC112759-198C-4B61-9652-42A6CD8D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4987925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一切物理规律在所有惯性系中具有相同的形式</a:t>
            </a:r>
          </a:p>
        </p:txBody>
      </p:sp>
      <p:sp>
        <p:nvSpPr>
          <p:cNvPr id="881678" name="AutoShape 14">
            <a:extLst>
              <a:ext uri="{FF2B5EF4-FFF2-40B4-BE49-F238E27FC236}">
                <a16:creationId xmlns:a16="http://schemas.microsoft.com/office/drawing/2014/main" id="{C5CC2236-87B7-4815-BF51-85C5F6397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863" y="152400"/>
            <a:ext cx="457200" cy="457200"/>
          </a:xfrm>
          <a:prstGeom prst="star5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300"/>
                                        <p:tgtEl>
                                          <p:spTgt spid="88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300"/>
                                        <p:tgtEl>
                                          <p:spTgt spid="88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81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881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300"/>
                                        <p:tgtEl>
                                          <p:spTgt spid="88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300"/>
                                        <p:tgtEl>
                                          <p:spTgt spid="88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"/>
                                        <p:tgtEl>
                                          <p:spTgt spid="88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88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300"/>
                                        <p:tgtEl>
                                          <p:spTgt spid="88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881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881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6" grpId="0" autoUpdateAnimBg="0"/>
      <p:bldP spid="881667" grpId="0" autoUpdateAnimBg="0"/>
      <p:bldP spid="881669" grpId="0" autoUpdateAnimBg="0"/>
      <p:bldP spid="881670" grpId="0" autoUpdateAnimBg="0"/>
      <p:bldP spid="881671" grpId="0" autoUpdateAnimBg="0"/>
      <p:bldP spid="881672" grpId="0" autoUpdateAnimBg="0"/>
      <p:bldP spid="881673" grpId="0" autoUpdateAnimBg="0"/>
      <p:bldP spid="881674" grpId="0" autoUpdateAnimBg="0"/>
      <p:bldP spid="881675" grpId="0" autoUpdateAnimBg="0"/>
      <p:bldP spid="881676" grpId="0" autoUpdateAnimBg="0"/>
      <p:bldP spid="881677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Text Box 2">
            <a:extLst>
              <a:ext uri="{FF2B5EF4-FFF2-40B4-BE49-F238E27FC236}">
                <a16:creationId xmlns:a16="http://schemas.microsoft.com/office/drawing/2014/main" id="{80822FFF-BB1E-4FE2-8251-09F61E288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307975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  <a:buClr>
                <a:srgbClr val="33CC33"/>
              </a:buClr>
              <a:buFont typeface="Wingdings" panose="05000000000000000000" pitchFamily="2" charset="2"/>
              <a:buChar char="u"/>
            </a:pP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>
                <a:solidFill>
                  <a:srgbClr val="FFFF00"/>
                </a:solidFill>
                <a:latin typeface="Times New Roman" panose="02020603050405020304" pitchFamily="18" charset="0"/>
              </a:rPr>
              <a:t>洛伦兹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坐标</a:t>
            </a:r>
            <a:r>
              <a:rPr kumimoji="1" lang="zh-CN" altLang="zh-CN">
                <a:solidFill>
                  <a:srgbClr val="FFFF00"/>
                </a:solidFill>
                <a:latin typeface="Times New Roman" panose="02020603050405020304" pitchFamily="18" charset="0"/>
              </a:rPr>
              <a:t>变换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式的推导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EF6CDA2F-B269-4CE3-9AE7-4254D940B8B9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750888"/>
            <a:ext cx="4094162" cy="3398837"/>
            <a:chOff x="3016" y="709"/>
            <a:chExt cx="2579" cy="2141"/>
          </a:xfrm>
        </p:grpSpPr>
        <p:sp>
          <p:nvSpPr>
            <p:cNvPr id="899076" name="Line 4">
              <a:extLst>
                <a:ext uri="{FF2B5EF4-FFF2-40B4-BE49-F238E27FC236}">
                  <a16:creationId xmlns:a16="http://schemas.microsoft.com/office/drawing/2014/main" id="{B1D75D95-098A-435D-9ADA-B087D8BCBE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6" y="2183"/>
              <a:ext cx="192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9077" name="Line 5">
              <a:extLst>
                <a:ext uri="{FF2B5EF4-FFF2-40B4-BE49-F238E27FC236}">
                  <a16:creationId xmlns:a16="http://schemas.microsoft.com/office/drawing/2014/main" id="{A80EF709-E5B2-4A5F-9F72-D8EA9EDDA5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6" y="2183"/>
              <a:ext cx="480" cy="47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9078" name="Line 6">
              <a:extLst>
                <a:ext uri="{FF2B5EF4-FFF2-40B4-BE49-F238E27FC236}">
                  <a16:creationId xmlns:a16="http://schemas.microsoft.com/office/drawing/2014/main" id="{8595397F-E608-488B-8A53-703B77A4C2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96" y="782"/>
              <a:ext cx="0" cy="1401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15" name="Text Box 7">
              <a:extLst>
                <a:ext uri="{FF2B5EF4-FFF2-40B4-BE49-F238E27FC236}">
                  <a16:creationId xmlns:a16="http://schemas.microsoft.com/office/drawing/2014/main" id="{759674DE-29AF-475B-8747-B46813CEF9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0" y="2174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6" name="Text Box 8">
              <a:extLst>
                <a:ext uri="{FF2B5EF4-FFF2-40B4-BE49-F238E27FC236}">
                  <a16:creationId xmlns:a16="http://schemas.microsoft.com/office/drawing/2014/main" id="{899D82D2-3B60-434A-A31E-2EF244214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2" y="2513"/>
              <a:ext cx="2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z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7" name="Text Box 9">
              <a:extLst>
                <a:ext uri="{FF2B5EF4-FFF2-40B4-BE49-F238E27FC236}">
                  <a16:creationId xmlns:a16="http://schemas.microsoft.com/office/drawing/2014/main" id="{340445D1-EBDF-46BC-8106-4745ADA54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0" y="219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8" name="Text Box 10">
              <a:extLst>
                <a:ext uri="{FF2B5EF4-FFF2-40B4-BE49-F238E27FC236}">
                  <a16:creationId xmlns:a16="http://schemas.microsoft.com/office/drawing/2014/main" id="{159C81FB-5045-4D37-BABE-A0C428504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4" y="737"/>
              <a:ext cx="2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y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19" name="Text Box 11">
              <a:extLst>
                <a:ext uri="{FF2B5EF4-FFF2-40B4-BE49-F238E27FC236}">
                  <a16:creationId xmlns:a16="http://schemas.microsoft.com/office/drawing/2014/main" id="{3ACAEDE1-6934-450F-83BE-79FEF10890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0" y="1017"/>
              <a:ext cx="2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9084" name="Line 12">
              <a:extLst>
                <a:ext uri="{FF2B5EF4-FFF2-40B4-BE49-F238E27FC236}">
                  <a16:creationId xmlns:a16="http://schemas.microsoft.com/office/drawing/2014/main" id="{AB9372E3-3E47-4BA1-BEF4-D37FD85CA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8" y="2183"/>
              <a:ext cx="528" cy="474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21" name="Text Box 13">
              <a:extLst>
                <a:ext uri="{FF2B5EF4-FFF2-40B4-BE49-F238E27FC236}">
                  <a16:creationId xmlns:a16="http://schemas.microsoft.com/office/drawing/2014/main" id="{557370A7-582E-40D3-9E04-2E81C7413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6" y="2177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O'</a:t>
              </a:r>
              <a:endParaRPr kumimoji="1" lang="en-US" altLang="zh-CN" b="0">
                <a:solidFill>
                  <a:srgbClr val="FF99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2" name="Text Box 14">
              <a:extLst>
                <a:ext uri="{FF2B5EF4-FFF2-40B4-BE49-F238E27FC236}">
                  <a16:creationId xmlns:a16="http://schemas.microsoft.com/office/drawing/2014/main" id="{1F4762F0-B596-48B1-B47C-D35F07B4E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0" y="2523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z'</a:t>
              </a:r>
              <a:endParaRPr kumimoji="1" lang="en-US" altLang="zh-CN" b="0">
                <a:solidFill>
                  <a:srgbClr val="FF99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3" name="Text Box 15">
              <a:extLst>
                <a:ext uri="{FF2B5EF4-FFF2-40B4-BE49-F238E27FC236}">
                  <a16:creationId xmlns:a16="http://schemas.microsoft.com/office/drawing/2014/main" id="{5E361F01-ACC9-4E8B-9159-06519788E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2" y="2196"/>
              <a:ext cx="4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800" i="1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x'</a:t>
              </a:r>
              <a:r>
                <a:rPr kumimoji="1" lang="en-US" altLang="zh-CN" sz="2800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rgbClr val="FF99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4" name="Text Box 16">
              <a:extLst>
                <a:ext uri="{FF2B5EF4-FFF2-40B4-BE49-F238E27FC236}">
                  <a16:creationId xmlns:a16="http://schemas.microsoft.com/office/drawing/2014/main" id="{E2FD4AF4-B103-42AD-8F20-83C5F58F9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4" y="737"/>
              <a:ext cx="2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y'</a:t>
              </a:r>
              <a:endParaRPr kumimoji="1" lang="en-US" altLang="zh-CN" b="0">
                <a:solidFill>
                  <a:srgbClr val="FF99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5" name="Text Box 17">
              <a:extLst>
                <a:ext uri="{FF2B5EF4-FFF2-40B4-BE49-F238E27FC236}">
                  <a16:creationId xmlns:a16="http://schemas.microsoft.com/office/drawing/2014/main" id="{A4431653-CDB4-40E7-BD16-F0B8400633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0" y="1026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solidFill>
                    <a:srgbClr val="FF9933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S'</a:t>
              </a:r>
              <a:endParaRPr kumimoji="1" lang="en-US" altLang="zh-CN" b="0">
                <a:solidFill>
                  <a:srgbClr val="FF9933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9090" name="Line 18">
              <a:extLst>
                <a:ext uri="{FF2B5EF4-FFF2-40B4-BE49-F238E27FC236}">
                  <a16:creationId xmlns:a16="http://schemas.microsoft.com/office/drawing/2014/main" id="{208576A1-C074-4E78-9063-CAFB04277C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6" y="785"/>
              <a:ext cx="0" cy="140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25627" name="Group 19">
              <a:extLst>
                <a:ext uri="{FF2B5EF4-FFF2-40B4-BE49-F238E27FC236}">
                  <a16:creationId xmlns:a16="http://schemas.microsoft.com/office/drawing/2014/main" id="{6D917DDB-F044-4ED1-949E-1AA92B75B7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6" y="1025"/>
              <a:ext cx="586" cy="336"/>
              <a:chOff x="4560" y="2304"/>
              <a:chExt cx="586" cy="336"/>
            </a:xfrm>
          </p:grpSpPr>
          <p:sp>
            <p:nvSpPr>
              <p:cNvPr id="899092" name="Line 20">
                <a:extLst>
                  <a:ext uri="{FF2B5EF4-FFF2-40B4-BE49-F238E27FC236}">
                    <a16:creationId xmlns:a16="http://schemas.microsoft.com/office/drawing/2014/main" id="{F6FECA3C-D058-4CEB-A0BA-17FF0746E4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2640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25639" name="Group 21">
                <a:extLst>
                  <a:ext uri="{FF2B5EF4-FFF2-40B4-BE49-F238E27FC236}">
                    <a16:creationId xmlns:a16="http://schemas.microsoft.com/office/drawing/2014/main" id="{31D99BA0-820A-403C-98FD-7C3AE1B2D6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96" y="2304"/>
                <a:ext cx="250" cy="327"/>
                <a:chOff x="4742" y="2106"/>
                <a:chExt cx="250" cy="327"/>
              </a:xfrm>
            </p:grpSpPr>
            <p:sp>
              <p:nvSpPr>
                <p:cNvPr id="25640" name="Text Box 22">
                  <a:extLst>
                    <a:ext uri="{FF2B5EF4-FFF2-40B4-BE49-F238E27FC236}">
                      <a16:creationId xmlns:a16="http://schemas.microsoft.com/office/drawing/2014/main" id="{95678E13-F7FC-4812-A266-811DB2F828F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42" y="2106"/>
                  <a:ext cx="241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bg1"/>
                      </a:solidFill>
                      <a:latin typeface="仿宋_GB2312" pitchFamily="49" charset="-122"/>
                      <a:ea typeface="仿宋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sz="2800" i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u</a:t>
                  </a:r>
                  <a:endPara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99095" name="Line 23">
                  <a:extLst>
                    <a:ext uri="{FF2B5EF4-FFF2-40B4-BE49-F238E27FC236}">
                      <a16:creationId xmlns:a16="http://schemas.microsoft.com/office/drawing/2014/main" id="{F8D313D2-F6B9-4853-8552-6BD0D4CAE6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52" y="2160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bg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  <a:buClr>
                      <a:schemeClr val="tx2"/>
                    </a:buClr>
                    <a:buFont typeface="Monotype Sorts" pitchFamily="2" charset="2"/>
                    <a:buChar char="&amp;"/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899096" name="Oval 24">
              <a:extLst>
                <a:ext uri="{FF2B5EF4-FFF2-40B4-BE49-F238E27FC236}">
                  <a16:creationId xmlns:a16="http://schemas.microsoft.com/office/drawing/2014/main" id="{72C459B9-2807-4105-82A0-54FC4831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8" y="1330"/>
              <a:ext cx="144" cy="147"/>
            </a:xfrm>
            <a:prstGeom prst="ellipse">
              <a:avLst/>
            </a:prstGeom>
            <a:solidFill>
              <a:srgbClr val="00FF00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629" name="Text Box 25">
              <a:extLst>
                <a:ext uri="{FF2B5EF4-FFF2-40B4-BE49-F238E27FC236}">
                  <a16:creationId xmlns:a16="http://schemas.microsoft.com/office/drawing/2014/main" id="{6A89D0F5-258D-4F5C-BF75-CA80C13E51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1" y="1265"/>
              <a:ext cx="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kumimoji="1" lang="en-US" altLang="zh-CN" b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0" name="Text Box 26">
              <a:extLst>
                <a:ext uri="{FF2B5EF4-FFF2-40B4-BE49-F238E27FC236}">
                  <a16:creationId xmlns:a16="http://schemas.microsoft.com/office/drawing/2014/main" id="{E18250AF-6326-453B-B052-7F22456785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" y="709"/>
              <a:ext cx="76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x,y,z</a:t>
              </a:r>
              <a:r>
                <a:rPr kumimoji="1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31" name="Text Box 27">
              <a:extLst>
                <a:ext uri="{FF2B5EF4-FFF2-40B4-BE49-F238E27FC236}">
                  <a16:creationId xmlns:a16="http://schemas.microsoft.com/office/drawing/2014/main" id="{118F43F8-98C6-4953-BF98-F5BFB2334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4" y="981"/>
              <a:ext cx="90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x',y',z'</a:t>
              </a:r>
              <a:r>
                <a:rPr kumimoji="1" lang="en-US" altLang="zh-CN" sz="2800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99100" name="Line 28">
              <a:extLst>
                <a:ext uri="{FF2B5EF4-FFF2-40B4-BE49-F238E27FC236}">
                  <a16:creationId xmlns:a16="http://schemas.microsoft.com/office/drawing/2014/main" id="{0B5B0729-F355-4373-A222-339375F03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8" y="2185"/>
              <a:ext cx="1056" cy="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9101" name="Line 29">
              <a:extLst>
                <a:ext uri="{FF2B5EF4-FFF2-40B4-BE49-F238E27FC236}">
                  <a16:creationId xmlns:a16="http://schemas.microsoft.com/office/drawing/2014/main" id="{3C7C0BDE-1AE7-4366-91DA-380CB63C7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2" y="1401"/>
              <a:ext cx="1392" cy="76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9102" name="Line 30">
              <a:extLst>
                <a:ext uri="{FF2B5EF4-FFF2-40B4-BE49-F238E27FC236}">
                  <a16:creationId xmlns:a16="http://schemas.microsoft.com/office/drawing/2014/main" id="{8BAE1588-ECE9-411A-9029-4ECA9FC14E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1" y="1407"/>
              <a:ext cx="912" cy="768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9103" name="Line 31">
              <a:extLst>
                <a:ext uri="{FF2B5EF4-FFF2-40B4-BE49-F238E27FC236}">
                  <a16:creationId xmlns:a16="http://schemas.microsoft.com/office/drawing/2014/main" id="{58A420BC-8A0E-41D2-84BE-61D207B163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" y="2185"/>
              <a:ext cx="480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25636" name="Object 32">
              <a:extLst>
                <a:ext uri="{FF2B5EF4-FFF2-40B4-BE49-F238E27FC236}">
                  <a16:creationId xmlns:a16="http://schemas.microsoft.com/office/drawing/2014/main" id="{A8EABD8D-4E52-4016-B1F7-387C751908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36" y="1553"/>
            <a:ext cx="336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2" name="Equation" r:id="rId3" imgW="114456" imgH="152622" progId="Equation.3">
                    <p:embed/>
                  </p:oleObj>
                </mc:Choice>
                <mc:Fallback>
                  <p:oleObj name="Equation" r:id="rId3" imgW="114456" imgH="152622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" y="1553"/>
                          <a:ext cx="336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37" name="Object 33">
              <a:extLst>
                <a:ext uri="{FF2B5EF4-FFF2-40B4-BE49-F238E27FC236}">
                  <a16:creationId xmlns:a16="http://schemas.microsoft.com/office/drawing/2014/main" id="{9E97C0E3-572A-42D0-910A-98B4409DF8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04" y="1793"/>
            <a:ext cx="336" cy="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43" name="Equation" r:id="rId5" imgW="152276" imgH="152622" progId="Equation.3">
                    <p:embed/>
                  </p:oleObj>
                </mc:Choice>
                <mc:Fallback>
                  <p:oleObj name="Equation" r:id="rId5" imgW="152276" imgH="152622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4" y="1793"/>
                          <a:ext cx="336" cy="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9106" name="Rectangle 34">
            <a:extLst>
              <a:ext uri="{FF2B5EF4-FFF2-40B4-BE49-F238E27FC236}">
                <a16:creationId xmlns:a16="http://schemas.microsoft.com/office/drawing/2014/main" id="{B3DCE56F-07F3-408E-956E-FA9AC897D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13" y="836613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时空变换关系必须满足</a:t>
            </a:r>
          </a:p>
        </p:txBody>
      </p:sp>
      <p:sp>
        <p:nvSpPr>
          <p:cNvPr id="899107" name="Rectangle 35">
            <a:extLst>
              <a:ext uri="{FF2B5EF4-FFF2-40B4-BE49-F238E27FC236}">
                <a16:creationId xmlns:a16="http://schemas.microsoft.com/office/drawing/2014/main" id="{7095FBDC-AB9E-485E-8363-96F58ABE3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412875"/>
            <a:ext cx="3200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66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两个基本假设</a:t>
            </a:r>
          </a:p>
        </p:txBody>
      </p:sp>
      <p:sp>
        <p:nvSpPr>
          <p:cNvPr id="899108" name="Rectangle 36">
            <a:extLst>
              <a:ext uri="{FF2B5EF4-FFF2-40B4-BE49-F238E27FC236}">
                <a16:creationId xmlns:a16="http://schemas.microsoft.com/office/drawing/2014/main" id="{A4E00443-6465-458E-930A-ADDB200ED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575" y="1878013"/>
            <a:ext cx="38877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CN" altLang="en-US">
                <a:latin typeface="Times New Roman" panose="02020603050405020304" pitchFamily="18" charset="0"/>
              </a:rPr>
              <a:t>当质点速率远小于真空中的光速，新时空变换能退化到伽利略变换</a:t>
            </a:r>
          </a:p>
        </p:txBody>
      </p:sp>
      <p:sp>
        <p:nvSpPr>
          <p:cNvPr id="899109" name="Rectangle 37">
            <a:extLst>
              <a:ext uri="{FF2B5EF4-FFF2-40B4-BE49-F238E27FC236}">
                <a16:creationId xmlns:a16="http://schemas.microsoft.com/office/drawing/2014/main" id="{CC69959A-23B1-4830-B59B-58C03D4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4941888"/>
            <a:ext cx="5894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对惯性系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S'</a:t>
            </a:r>
            <a:r>
              <a:rPr kumimoji="1" lang="en-US" altLang="zh-CN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，根据光速不变原理，有</a:t>
            </a:r>
          </a:p>
        </p:txBody>
      </p:sp>
      <p:graphicFrame>
        <p:nvGraphicFramePr>
          <p:cNvPr id="899110" name="Object 38">
            <a:extLst>
              <a:ext uri="{FF2B5EF4-FFF2-40B4-BE49-F238E27FC236}">
                <a16:creationId xmlns:a16="http://schemas.microsoft.com/office/drawing/2014/main" id="{9690D361-8991-4A91-AB7D-876E962AF19F}"/>
              </a:ext>
            </a:extLst>
          </p:cNvPr>
          <p:cNvGraphicFramePr>
            <a:graphicFrameLocks/>
          </p:cNvGraphicFramePr>
          <p:nvPr/>
        </p:nvGraphicFramePr>
        <p:xfrm>
          <a:off x="2687638" y="5516563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公式" r:id="rId7" imgW="3436651" imgH="457366" progId="Equation.3">
                  <p:embed/>
                </p:oleObj>
              </mc:Choice>
              <mc:Fallback>
                <p:oleObj name="公式" r:id="rId7" imgW="3436651" imgH="457366" progId="Equation.3">
                  <p:embed/>
                  <p:pic>
                    <p:nvPicPr>
                      <p:cNvPr id="0" name="Object 3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516563"/>
                        <a:ext cx="3468687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9111" name="Rectangle 39">
            <a:extLst>
              <a:ext uri="{FF2B5EF4-FFF2-40B4-BE49-F238E27FC236}">
                <a16:creationId xmlns:a16="http://schemas.microsoft.com/office/drawing/2014/main" id="{166A3DAC-3EFD-4BCE-8A94-54E20E98D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788" y="607695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在两个参考系中两者形式完全相同</a:t>
            </a:r>
          </a:p>
        </p:txBody>
      </p:sp>
      <p:sp>
        <p:nvSpPr>
          <p:cNvPr id="899112" name="Rectangle 40">
            <a:extLst>
              <a:ext uri="{FF2B5EF4-FFF2-40B4-BE49-F238E27FC236}">
                <a16:creationId xmlns:a16="http://schemas.microsoft.com/office/drawing/2014/main" id="{8CD7524D-7464-4B91-9A46-EC214F4C5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3692525"/>
            <a:ext cx="3529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t </a:t>
            </a:r>
            <a:r>
              <a:rPr kumimoji="1" lang="zh-CN" altLang="en-US">
                <a:latin typeface="Times New Roman" panose="02020603050405020304" pitchFamily="18" charset="0"/>
              </a:rPr>
              <a:t>时刻，对惯性系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 </a:t>
            </a:r>
            <a:r>
              <a:rPr kumimoji="1" lang="zh-CN" altLang="en-US">
                <a:latin typeface="Times New Roman" panose="02020603050405020304" pitchFamily="18" charset="0"/>
              </a:rPr>
              <a:t>有</a:t>
            </a:r>
          </a:p>
        </p:txBody>
      </p:sp>
      <p:graphicFrame>
        <p:nvGraphicFramePr>
          <p:cNvPr id="899113" name="Object 41">
            <a:extLst>
              <a:ext uri="{FF2B5EF4-FFF2-40B4-BE49-F238E27FC236}">
                <a16:creationId xmlns:a16="http://schemas.microsoft.com/office/drawing/2014/main" id="{7B8CF8CE-10CE-485B-8469-DC73E69AEA32}"/>
              </a:ext>
            </a:extLst>
          </p:cNvPr>
          <p:cNvGraphicFramePr>
            <a:graphicFrameLocks/>
          </p:cNvGraphicFramePr>
          <p:nvPr/>
        </p:nvGraphicFramePr>
        <p:xfrm>
          <a:off x="1390650" y="4221163"/>
          <a:ext cx="310991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公式" r:id="rId9" imgW="3086318" imgH="457366" progId="Equation.3">
                  <p:embed/>
                </p:oleObj>
              </mc:Choice>
              <mc:Fallback>
                <p:oleObj name="公式" r:id="rId9" imgW="3086318" imgH="457366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4221163"/>
                        <a:ext cx="3109913" cy="471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99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9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89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300"/>
                                        <p:tgtEl>
                                          <p:spTgt spid="89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300"/>
                                        <p:tgtEl>
                                          <p:spTgt spid="89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899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899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899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9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300"/>
                                        <p:tgtEl>
                                          <p:spTgt spid="899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9074" grpId="0" autoUpdateAnimBg="0"/>
      <p:bldP spid="899106" grpId="0" autoUpdateAnimBg="0"/>
      <p:bldP spid="899107" grpId="0" autoUpdateAnimBg="0"/>
      <p:bldP spid="899108" grpId="0" autoUpdateAnimBg="0"/>
      <p:bldP spid="899109" grpId="0" autoUpdateAnimBg="0"/>
      <p:bldP spid="899111" grpId="0" autoUpdateAnimBg="0"/>
      <p:bldP spid="899112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0098" name="Object 2">
            <a:extLst>
              <a:ext uri="{FF2B5EF4-FFF2-40B4-BE49-F238E27FC236}">
                <a16:creationId xmlns:a16="http://schemas.microsoft.com/office/drawing/2014/main" id="{118825AE-088E-43A9-861A-45C6487BEE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2293938"/>
          <a:ext cx="3530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公式" r:id="rId3" imgW="1646169" imgH="198009" progId="Equation.3">
                  <p:embed/>
                </p:oleObj>
              </mc:Choice>
              <mc:Fallback>
                <p:oleObj name="公式" r:id="rId3" imgW="1646169" imgH="19800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293938"/>
                        <a:ext cx="3530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099" name="Rectangle 3">
            <a:extLst>
              <a:ext uri="{FF2B5EF4-FFF2-40B4-BE49-F238E27FC236}">
                <a16:creationId xmlns:a16="http://schemas.microsoft.com/office/drawing/2014/main" id="{C3CB91C1-D0D6-4D25-99F7-FC9897A47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628775"/>
            <a:ext cx="4454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设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S'</a:t>
            </a:r>
            <a:r>
              <a:rPr kumimoji="1" lang="en-US" altLang="zh-CN" i="1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系相对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系的速度为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u</a:t>
            </a:r>
          </a:p>
        </p:txBody>
      </p:sp>
      <p:graphicFrame>
        <p:nvGraphicFramePr>
          <p:cNvPr id="900100" name="Object 4">
            <a:extLst>
              <a:ext uri="{FF2B5EF4-FFF2-40B4-BE49-F238E27FC236}">
                <a16:creationId xmlns:a16="http://schemas.microsoft.com/office/drawing/2014/main" id="{C8451802-7427-40A6-BDAA-EC946603CB1A}"/>
              </a:ext>
            </a:extLst>
          </p:cNvPr>
          <p:cNvGraphicFramePr>
            <a:graphicFrameLocks/>
          </p:cNvGraphicFramePr>
          <p:nvPr/>
        </p:nvGraphicFramePr>
        <p:xfrm>
          <a:off x="455613" y="2947988"/>
          <a:ext cx="519588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公式" r:id="rId5" imgW="5181849" imgH="381055" progId="Equation.3">
                  <p:embed/>
                </p:oleObj>
              </mc:Choice>
              <mc:Fallback>
                <p:oleObj name="公式" r:id="rId5" imgW="5181849" imgH="381055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613" y="2947988"/>
                        <a:ext cx="5195887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01" name="AutoShape 5">
            <a:extLst>
              <a:ext uri="{FF2B5EF4-FFF2-40B4-BE49-F238E27FC236}">
                <a16:creationId xmlns:a16="http://schemas.microsoft.com/office/drawing/2014/main" id="{C10848D5-49FA-48A0-B066-6524977DB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954338"/>
            <a:ext cx="728663" cy="360362"/>
          </a:xfrm>
          <a:prstGeom prst="rightArrow">
            <a:avLst>
              <a:gd name="adj1" fmla="val 37444"/>
              <a:gd name="adj2" fmla="val 7055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0102" name="Object 6">
            <a:extLst>
              <a:ext uri="{FF2B5EF4-FFF2-40B4-BE49-F238E27FC236}">
                <a16:creationId xmlns:a16="http://schemas.microsoft.com/office/drawing/2014/main" id="{F7852993-FADC-4BA9-BCB4-2759B4CAF69F}"/>
              </a:ext>
            </a:extLst>
          </p:cNvPr>
          <p:cNvGraphicFramePr>
            <a:graphicFrameLocks/>
          </p:cNvGraphicFramePr>
          <p:nvPr/>
        </p:nvGraphicFramePr>
        <p:xfrm>
          <a:off x="6551613" y="2708275"/>
          <a:ext cx="226853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公式" r:id="rId7" imgW="2255769" imgH="807498" progId="Equation.3">
                  <p:embed/>
                </p:oleObj>
              </mc:Choice>
              <mc:Fallback>
                <p:oleObj name="公式" r:id="rId7" imgW="2255769" imgH="807498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1613" y="2708275"/>
                        <a:ext cx="2268537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03" name="Object 7">
            <a:extLst>
              <a:ext uri="{FF2B5EF4-FFF2-40B4-BE49-F238E27FC236}">
                <a16:creationId xmlns:a16="http://schemas.microsoft.com/office/drawing/2014/main" id="{96505B72-A5DF-4C83-8D82-67517E212674}"/>
              </a:ext>
            </a:extLst>
          </p:cNvPr>
          <p:cNvGraphicFramePr>
            <a:graphicFrameLocks/>
          </p:cNvGraphicFramePr>
          <p:nvPr/>
        </p:nvGraphicFramePr>
        <p:xfrm>
          <a:off x="900113" y="3992563"/>
          <a:ext cx="42957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3" name="公式" r:id="rId9" imgW="4038787" imgH="381055" progId="Equation.3">
                  <p:embed/>
                </p:oleObj>
              </mc:Choice>
              <mc:Fallback>
                <p:oleObj name="公式" r:id="rId9" imgW="4038787" imgH="381055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992563"/>
                        <a:ext cx="4295775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04" name="Rectangle 8">
            <a:extLst>
              <a:ext uri="{FF2B5EF4-FFF2-40B4-BE49-F238E27FC236}">
                <a16:creationId xmlns:a16="http://schemas.microsoft.com/office/drawing/2014/main" id="{DF294E8F-337C-48DA-A02D-B7896A393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2574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对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O' </a:t>
            </a:r>
            <a:r>
              <a:rPr kumimoji="1" lang="zh-CN" altLang="en-US">
                <a:latin typeface="Times New Roman" panose="02020603050405020304" pitchFamily="18" charset="0"/>
              </a:rPr>
              <a:t>：</a:t>
            </a:r>
          </a:p>
        </p:txBody>
      </p:sp>
      <p:sp>
        <p:nvSpPr>
          <p:cNvPr id="900105" name="Rectangle 9">
            <a:extLst>
              <a:ext uri="{FF2B5EF4-FFF2-40B4-BE49-F238E27FC236}">
                <a16:creationId xmlns:a16="http://schemas.microsoft.com/office/drawing/2014/main" id="{5057761B-DF60-40CC-A875-F0E80D3C3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33829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对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O </a:t>
            </a:r>
            <a:r>
              <a:rPr kumimoji="1" lang="en-US" altLang="zh-CN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900106" name="Object 10">
            <a:extLst>
              <a:ext uri="{FF2B5EF4-FFF2-40B4-BE49-F238E27FC236}">
                <a16:creationId xmlns:a16="http://schemas.microsoft.com/office/drawing/2014/main" id="{DFA34343-985F-4FFA-9E8F-672D2525633B}"/>
              </a:ext>
            </a:extLst>
          </p:cNvPr>
          <p:cNvGraphicFramePr>
            <a:graphicFrameLocks/>
          </p:cNvGraphicFramePr>
          <p:nvPr/>
        </p:nvGraphicFramePr>
        <p:xfrm>
          <a:off x="5292725" y="3959225"/>
          <a:ext cx="10429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4" name="公式" r:id="rId11" imgW="1028607" imgH="304745" progId="Equation.3">
                  <p:embed/>
                </p:oleObj>
              </mc:Choice>
              <mc:Fallback>
                <p:oleObj name="公式" r:id="rId11" imgW="1028607" imgH="30474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3959225"/>
                        <a:ext cx="10429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07" name="Line 11">
            <a:extLst>
              <a:ext uri="{FF2B5EF4-FFF2-40B4-BE49-F238E27FC236}">
                <a16:creationId xmlns:a16="http://schemas.microsoft.com/office/drawing/2014/main" id="{4E3897E4-FC55-40EF-9B25-656AFD44A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03900" y="2403475"/>
            <a:ext cx="26670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0108" name="Oval 12">
            <a:extLst>
              <a:ext uri="{FF2B5EF4-FFF2-40B4-BE49-F238E27FC236}">
                <a16:creationId xmlns:a16="http://schemas.microsoft.com/office/drawing/2014/main" id="{637F25B4-3139-43AC-A5D0-FC8A8AEE7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2327275"/>
            <a:ext cx="152400" cy="152400"/>
          </a:xfrm>
          <a:prstGeom prst="ellipse">
            <a:avLst/>
          </a:prstGeom>
          <a:solidFill>
            <a:srgbClr val="FF6600"/>
          </a:solidFill>
          <a:ln w="222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0109" name="Oval 13">
            <a:extLst>
              <a:ext uri="{FF2B5EF4-FFF2-40B4-BE49-F238E27FC236}">
                <a16:creationId xmlns:a16="http://schemas.microsoft.com/office/drawing/2014/main" id="{7C42C1CC-F352-4886-A218-2EDDC3DF8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6900" y="2327275"/>
            <a:ext cx="152400" cy="152400"/>
          </a:xfrm>
          <a:prstGeom prst="ellipse">
            <a:avLst/>
          </a:prstGeom>
          <a:solidFill>
            <a:srgbClr val="FFFF00"/>
          </a:solidFill>
          <a:ln w="222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0110" name="Text Box 14">
            <a:extLst>
              <a:ext uri="{FF2B5EF4-FFF2-40B4-BE49-F238E27FC236}">
                <a16:creationId xmlns:a16="http://schemas.microsoft.com/office/drawing/2014/main" id="{D83B7390-5DA4-4C2A-907C-FEBE47384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025" y="1844675"/>
            <a:ext cx="852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 i="1">
                <a:latin typeface="Times New Roman" panose="02020603050405020304" pitchFamily="18" charset="0"/>
              </a:rPr>
              <a:t>x</a:t>
            </a:r>
            <a:r>
              <a:rPr kumimoji="1" lang="en-US" altLang="zh-CN">
                <a:latin typeface="Times New Roman" panose="02020603050405020304" pitchFamily="18" charset="0"/>
              </a:rPr>
              <a:t> (</a:t>
            </a:r>
            <a:r>
              <a:rPr kumimoji="1" lang="en-US" altLang="zh-CN" i="1">
                <a:latin typeface="Times New Roman" panose="02020603050405020304" pitchFamily="18" charset="0"/>
              </a:rPr>
              <a:t>x'</a:t>
            </a:r>
            <a:r>
              <a:rPr kumimoji="1" lang="en-US" altLang="zh-CN">
                <a:latin typeface="Times New Roman" panose="02020603050405020304" pitchFamily="18" charset="0"/>
              </a:rPr>
              <a:t>)</a:t>
            </a:r>
            <a:endParaRPr kumimoji="1"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0111" name="Text Box 15">
            <a:extLst>
              <a:ext uri="{FF2B5EF4-FFF2-40B4-BE49-F238E27FC236}">
                <a16:creationId xmlns:a16="http://schemas.microsoft.com/office/drawing/2014/main" id="{5CEDFD00-D27F-41A3-B48C-8633694E2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8446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 i="1">
                <a:latin typeface="Times New Roman" panose="02020603050405020304" pitchFamily="18" charset="0"/>
              </a:rPr>
              <a:t>O</a:t>
            </a:r>
            <a:endParaRPr kumimoji="1"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0112" name="Text Box 16">
            <a:extLst>
              <a:ext uri="{FF2B5EF4-FFF2-40B4-BE49-F238E27FC236}">
                <a16:creationId xmlns:a16="http://schemas.microsoft.com/office/drawing/2014/main" id="{14B3A1D4-81D2-47CF-A8BE-FC7C098D8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8300" y="1844675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 i="1">
                <a:latin typeface="Times New Roman" panose="02020603050405020304" pitchFamily="18" charset="0"/>
              </a:rPr>
              <a:t>O'</a:t>
            </a:r>
            <a:endParaRPr kumimoji="1" lang="en-US" altLang="zh-CN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0113" name="Line 17">
            <a:extLst>
              <a:ext uri="{FF2B5EF4-FFF2-40B4-BE49-F238E27FC236}">
                <a16:creationId xmlns:a16="http://schemas.microsoft.com/office/drawing/2014/main" id="{69CB123A-4B6A-43A1-82E6-1182B95C5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61150" y="1700213"/>
            <a:ext cx="91440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 type="triangle" w="med" len="lg"/>
          </a:ln>
          <a:effectLst/>
        </p:spPr>
        <p:txBody>
          <a:bodyPr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0114" name="Object 18">
            <a:extLst>
              <a:ext uri="{FF2B5EF4-FFF2-40B4-BE49-F238E27FC236}">
                <a16:creationId xmlns:a16="http://schemas.microsoft.com/office/drawing/2014/main" id="{D1341907-B1F8-48F4-B849-F46E2E8443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9213" y="1484313"/>
          <a:ext cx="365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5" name="Equation" r:id="rId13" imgW="114456" imgH="121698" progId="Equation.3">
                  <p:embed/>
                </p:oleObj>
              </mc:Choice>
              <mc:Fallback>
                <p:oleObj name="Equation" r:id="rId13" imgW="114456" imgH="121698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9213" y="1484313"/>
                        <a:ext cx="365125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15" name="Object 19">
            <a:extLst>
              <a:ext uri="{FF2B5EF4-FFF2-40B4-BE49-F238E27FC236}">
                <a16:creationId xmlns:a16="http://schemas.microsoft.com/office/drawing/2014/main" id="{BA62EB89-08B2-41B8-9CED-7DA4F5991741}"/>
              </a:ext>
            </a:extLst>
          </p:cNvPr>
          <p:cNvGraphicFramePr>
            <a:graphicFrameLocks/>
          </p:cNvGraphicFramePr>
          <p:nvPr/>
        </p:nvGraphicFramePr>
        <p:xfrm>
          <a:off x="7161213" y="3709988"/>
          <a:ext cx="1658937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6" name="公式" r:id="rId15" imgW="1646169" imgH="807498" progId="Equation.3">
                  <p:embed/>
                </p:oleObj>
              </mc:Choice>
              <mc:Fallback>
                <p:oleObj name="公式" r:id="rId15" imgW="1646169" imgH="807498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1213" y="3709988"/>
                        <a:ext cx="1658937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16" name="AutoShape 20">
            <a:extLst>
              <a:ext uri="{FF2B5EF4-FFF2-40B4-BE49-F238E27FC236}">
                <a16:creationId xmlns:a16="http://schemas.microsoft.com/office/drawing/2014/main" id="{912F4F92-E651-435E-8F43-E0DBED20D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741863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0117" name="Object 21">
            <a:extLst>
              <a:ext uri="{FF2B5EF4-FFF2-40B4-BE49-F238E27FC236}">
                <a16:creationId xmlns:a16="http://schemas.microsoft.com/office/drawing/2014/main" id="{8A3508DE-CD02-460D-8826-AD20FAD6DE2C}"/>
              </a:ext>
            </a:extLst>
          </p:cNvPr>
          <p:cNvGraphicFramePr>
            <a:graphicFrameLocks/>
          </p:cNvGraphicFramePr>
          <p:nvPr/>
        </p:nvGraphicFramePr>
        <p:xfrm>
          <a:off x="4067175" y="4751388"/>
          <a:ext cx="889000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7" name="公式" r:id="rId17" imgW="823084" imgH="213471" progId="Equation.3">
                  <p:embed/>
                </p:oleObj>
              </mc:Choice>
              <mc:Fallback>
                <p:oleObj name="公式" r:id="rId17" imgW="823084" imgH="213471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4751388"/>
                        <a:ext cx="889000" cy="22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18" name="Object 22">
            <a:extLst>
              <a:ext uri="{FF2B5EF4-FFF2-40B4-BE49-F238E27FC236}">
                <a16:creationId xmlns:a16="http://schemas.microsoft.com/office/drawing/2014/main" id="{05FB21D4-C0B4-4139-BDBA-2911A1DBC844}"/>
              </a:ext>
            </a:extLst>
          </p:cNvPr>
          <p:cNvGraphicFramePr>
            <a:graphicFrameLocks/>
          </p:cNvGraphicFramePr>
          <p:nvPr/>
        </p:nvGraphicFramePr>
        <p:xfrm>
          <a:off x="6407150" y="4679950"/>
          <a:ext cx="1981200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8" name="公式" r:id="rId19" imgW="1966147" imgH="381055" progId="Equation.3">
                  <p:embed/>
                </p:oleObj>
              </mc:Choice>
              <mc:Fallback>
                <p:oleObj name="公式" r:id="rId19" imgW="1966147" imgH="38105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150" y="4679950"/>
                        <a:ext cx="1981200" cy="39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19" name="Object 23">
            <a:extLst>
              <a:ext uri="{FF2B5EF4-FFF2-40B4-BE49-F238E27FC236}">
                <a16:creationId xmlns:a16="http://schemas.microsoft.com/office/drawing/2014/main" id="{715D63ED-9B81-4734-8D7E-A17F47D27896}"/>
              </a:ext>
            </a:extLst>
          </p:cNvPr>
          <p:cNvGraphicFramePr>
            <a:graphicFrameLocks/>
          </p:cNvGraphicFramePr>
          <p:nvPr/>
        </p:nvGraphicFramePr>
        <p:xfrm>
          <a:off x="6419850" y="5186363"/>
          <a:ext cx="1692275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9" name="公式" r:id="rId21" imgW="1676524" imgH="304745" progId="Equation.3">
                  <p:embed/>
                </p:oleObj>
              </mc:Choice>
              <mc:Fallback>
                <p:oleObj name="公式" r:id="rId21" imgW="1676524" imgH="304745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5186363"/>
                        <a:ext cx="1692275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20" name="AutoShape 24">
            <a:extLst>
              <a:ext uri="{FF2B5EF4-FFF2-40B4-BE49-F238E27FC236}">
                <a16:creationId xmlns:a16="http://schemas.microsoft.com/office/drawing/2014/main" id="{F479CF7B-4310-4753-854C-A98F76F4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4751388"/>
            <a:ext cx="1008063" cy="280987"/>
          </a:xfrm>
          <a:prstGeom prst="rightArrow">
            <a:avLst>
              <a:gd name="adj1" fmla="val 38509"/>
              <a:gd name="adj2" fmla="val 11061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0121" name="Rectangle 25">
            <a:extLst>
              <a:ext uri="{FF2B5EF4-FFF2-40B4-BE49-F238E27FC236}">
                <a16:creationId xmlns:a16="http://schemas.microsoft.com/office/drawing/2014/main" id="{0E3F8809-62C0-410E-8AE3-BE85623EF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1263" y="4606925"/>
            <a:ext cx="2168525" cy="938213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0122" name="Object 26">
            <a:extLst>
              <a:ext uri="{FF2B5EF4-FFF2-40B4-BE49-F238E27FC236}">
                <a16:creationId xmlns:a16="http://schemas.microsoft.com/office/drawing/2014/main" id="{1A3CD159-6CFD-4CE1-B01A-94F83E68CA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3397250"/>
          <a:ext cx="37719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0" name="公式" r:id="rId23" imgW="1760127" imgH="198009" progId="Equation.3">
                  <p:embed/>
                </p:oleObj>
              </mc:Choice>
              <mc:Fallback>
                <p:oleObj name="公式" r:id="rId23" imgW="1760127" imgH="198009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3397250"/>
                        <a:ext cx="37719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23" name="AutoShape 27">
            <a:extLst>
              <a:ext uri="{FF2B5EF4-FFF2-40B4-BE49-F238E27FC236}">
                <a16:creationId xmlns:a16="http://schemas.microsoft.com/office/drawing/2014/main" id="{E14F0063-ECDF-4165-A431-635330DE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4021138"/>
            <a:ext cx="609600" cy="296862"/>
          </a:xfrm>
          <a:prstGeom prst="rightArrow">
            <a:avLst>
              <a:gd name="adj1" fmla="val 35935"/>
              <a:gd name="adj2" fmla="val 71121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0124" name="Object 28">
            <a:extLst>
              <a:ext uri="{FF2B5EF4-FFF2-40B4-BE49-F238E27FC236}">
                <a16:creationId xmlns:a16="http://schemas.microsoft.com/office/drawing/2014/main" id="{2C2EF6E9-5F0E-4EA2-8A69-5DFE38F8B94A}"/>
              </a:ext>
            </a:extLst>
          </p:cNvPr>
          <p:cNvGraphicFramePr>
            <a:graphicFrameLocks/>
          </p:cNvGraphicFramePr>
          <p:nvPr/>
        </p:nvGraphicFramePr>
        <p:xfrm>
          <a:off x="1149350" y="4462463"/>
          <a:ext cx="10128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1" name="公式" r:id="rId25" imgW="998251" imgH="807498" progId="Equation.3">
                  <p:embed/>
                </p:oleObj>
              </mc:Choice>
              <mc:Fallback>
                <p:oleObj name="公式" r:id="rId25" imgW="998251" imgH="807498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9350" y="4462463"/>
                        <a:ext cx="10128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25" name="Object 29">
            <a:hlinkClick r:id="" action="ppaction://noaction"/>
            <a:extLst>
              <a:ext uri="{FF2B5EF4-FFF2-40B4-BE49-F238E27FC236}">
                <a16:creationId xmlns:a16="http://schemas.microsoft.com/office/drawing/2014/main" id="{58823521-5EF1-4F1B-AA5D-96A8097A88D9}"/>
              </a:ext>
            </a:extLst>
          </p:cNvPr>
          <p:cNvGraphicFramePr>
            <a:graphicFrameLocks/>
          </p:cNvGraphicFramePr>
          <p:nvPr/>
        </p:nvGraphicFramePr>
        <p:xfrm>
          <a:off x="900113" y="5399088"/>
          <a:ext cx="3468687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name="公式" r:id="rId27" imgW="3436651" imgH="457366" progId="Equation.3">
                  <p:embed/>
                </p:oleObj>
              </mc:Choice>
              <mc:Fallback>
                <p:oleObj name="公式" r:id="rId27" imgW="3436651" imgH="457366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399088"/>
                        <a:ext cx="3468687" cy="4714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26" name="Object 30">
            <a:extLst>
              <a:ext uri="{FF2B5EF4-FFF2-40B4-BE49-F238E27FC236}">
                <a16:creationId xmlns:a16="http://schemas.microsoft.com/office/drawing/2014/main" id="{BF4E70BD-E2B3-4695-AC79-52D6A5DDB5E0}"/>
              </a:ext>
            </a:extLst>
          </p:cNvPr>
          <p:cNvGraphicFramePr>
            <a:graphicFrameLocks/>
          </p:cNvGraphicFramePr>
          <p:nvPr/>
        </p:nvGraphicFramePr>
        <p:xfrm>
          <a:off x="827088" y="6021388"/>
          <a:ext cx="5586412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name="公式" r:id="rId29" imgW="5547609" imgH="426942" progId="Equation.3">
                  <p:embed/>
                </p:oleObj>
              </mc:Choice>
              <mc:Fallback>
                <p:oleObj name="公式" r:id="rId29" imgW="5547609" imgH="426942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021388"/>
                        <a:ext cx="5586412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0127" name="Object 31">
            <a:extLst>
              <a:ext uri="{FF2B5EF4-FFF2-40B4-BE49-F238E27FC236}">
                <a16:creationId xmlns:a16="http://schemas.microsoft.com/office/drawing/2014/main" id="{DAA4C1D2-DC58-4748-B050-2ACC88E5A3E8}"/>
              </a:ext>
            </a:extLst>
          </p:cNvPr>
          <p:cNvGraphicFramePr>
            <a:graphicFrameLocks/>
          </p:cNvGraphicFramePr>
          <p:nvPr/>
        </p:nvGraphicFramePr>
        <p:xfrm>
          <a:off x="3495675" y="765175"/>
          <a:ext cx="15335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公式" r:id="rId31" imgW="1524249" imgH="304745" progId="Equation.3">
                  <p:embed/>
                </p:oleObj>
              </mc:Choice>
              <mc:Fallback>
                <p:oleObj name="公式" r:id="rId31" imgW="1524249" imgH="304745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765175"/>
                        <a:ext cx="153352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28" name="Rectangle 32">
            <a:extLst>
              <a:ext uri="{FF2B5EF4-FFF2-40B4-BE49-F238E27FC236}">
                <a16:creationId xmlns:a16="http://schemas.microsoft.com/office/drawing/2014/main" id="{266A24E1-4240-4CEE-9E87-11BE3E04A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882650"/>
            <a:ext cx="287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变换关系</a:t>
            </a:r>
            <a:r>
              <a:rPr kumimoji="1" lang="en-US" altLang="zh-CN">
                <a:latin typeface="Times New Roman" panose="02020603050405020304" pitchFamily="18" charset="0"/>
              </a:rPr>
              <a:t>(</a:t>
            </a:r>
            <a:r>
              <a:rPr kumimoji="1" lang="zh-CN" altLang="en-US">
                <a:latin typeface="Times New Roman" panose="02020603050405020304" pitchFamily="18" charset="0"/>
              </a:rPr>
              <a:t>线性</a:t>
            </a:r>
            <a:r>
              <a:rPr kumimoji="1" lang="en-US" altLang="zh-CN">
                <a:latin typeface="Times New Roman" panose="02020603050405020304" pitchFamily="18" charset="0"/>
              </a:rPr>
              <a:t>)</a:t>
            </a:r>
          </a:p>
        </p:txBody>
      </p:sp>
      <p:graphicFrame>
        <p:nvGraphicFramePr>
          <p:cNvPr id="900129" name="Object 33">
            <a:extLst>
              <a:ext uri="{FF2B5EF4-FFF2-40B4-BE49-F238E27FC236}">
                <a16:creationId xmlns:a16="http://schemas.microsoft.com/office/drawing/2014/main" id="{C9684CA9-294F-446D-A913-FF5B9F5A62DB}"/>
              </a:ext>
            </a:extLst>
          </p:cNvPr>
          <p:cNvGraphicFramePr>
            <a:graphicFrameLocks/>
          </p:cNvGraphicFramePr>
          <p:nvPr/>
        </p:nvGraphicFramePr>
        <p:xfrm>
          <a:off x="3463925" y="1235075"/>
          <a:ext cx="167163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公式" r:id="rId33" imgW="1661098" imgH="304745" progId="Equation.3">
                  <p:embed/>
                </p:oleObj>
              </mc:Choice>
              <mc:Fallback>
                <p:oleObj name="公式" r:id="rId33" imgW="1661098" imgH="304745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1235075"/>
                        <a:ext cx="167163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0130" name="Text Box 34">
            <a:extLst>
              <a:ext uri="{FF2B5EF4-FFF2-40B4-BE49-F238E27FC236}">
                <a16:creationId xmlns:a16="http://schemas.microsoft.com/office/drawing/2014/main" id="{E6813CF8-ACCC-47E5-A1F5-6ED6E01F6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827088"/>
            <a:ext cx="27225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lang="en-US" altLang="zh-CN" sz="2800" i="1">
                <a:solidFill>
                  <a:srgbClr val="00CC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 </a:t>
            </a:r>
            <a:r>
              <a:rPr kumimoji="1" lang="en-US" altLang="zh-CN" sz="2800" i="1">
                <a:solidFill>
                  <a:srgbClr val="00CC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,b ,d ,e</a:t>
            </a:r>
            <a:r>
              <a:rPr kumimoji="1" lang="en-US" altLang="zh-CN" sz="2800" i="1">
                <a:solidFill>
                  <a:srgbClr val="EDFE4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待定系数</a:t>
            </a:r>
          </a:p>
        </p:txBody>
      </p:sp>
      <p:sp>
        <p:nvSpPr>
          <p:cNvPr id="900131" name="Text Box 35">
            <a:extLst>
              <a:ext uri="{FF2B5EF4-FFF2-40B4-BE49-F238E27FC236}">
                <a16:creationId xmlns:a16="http://schemas.microsoft.com/office/drawing/2014/main" id="{975B97AE-7331-4C2E-B933-28ABD5930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07975"/>
            <a:ext cx="6911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zh-CN">
                <a:solidFill>
                  <a:srgbClr val="FFFF00"/>
                </a:solidFill>
                <a:latin typeface="Times New Roman" panose="02020603050405020304" pitchFamily="18" charset="0"/>
              </a:rPr>
              <a:t>设洛伦兹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坐标</a:t>
            </a:r>
            <a:r>
              <a:rPr kumimoji="1" lang="zh-CN" altLang="zh-CN">
                <a:solidFill>
                  <a:srgbClr val="FFFF00"/>
                </a:solidFill>
                <a:latin typeface="Times New Roman" panose="02020603050405020304" pitchFamily="18" charset="0"/>
              </a:rPr>
              <a:t>变换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式具有以下形式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300"/>
                                        <p:tgtEl>
                                          <p:spTgt spid="90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0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90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0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00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90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0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90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0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90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90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90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00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00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90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0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00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00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0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00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00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0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90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0" fill="hold"/>
                                        <p:tgtEl>
                                          <p:spTgt spid="900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0" fill="hold"/>
                                        <p:tgtEl>
                                          <p:spTgt spid="900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90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90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099" grpId="0" autoUpdateAnimBg="0"/>
      <p:bldP spid="900101" grpId="0" animBg="1"/>
      <p:bldP spid="900104" grpId="0" autoUpdateAnimBg="0"/>
      <p:bldP spid="900105" grpId="0" autoUpdateAnimBg="0"/>
      <p:bldP spid="900108" grpId="0" animBg="1"/>
      <p:bldP spid="900109" grpId="0" animBg="1"/>
      <p:bldP spid="900110" grpId="0" autoUpdateAnimBg="0"/>
      <p:bldP spid="900111" grpId="0" autoUpdateAnimBg="0"/>
      <p:bldP spid="900112" grpId="0" autoUpdateAnimBg="0"/>
      <p:bldP spid="900116" grpId="0" animBg="1"/>
      <p:bldP spid="900120" grpId="0" animBg="1"/>
      <p:bldP spid="900121" grpId="0" animBg="1"/>
      <p:bldP spid="900123" grpId="0" animBg="1"/>
      <p:bldP spid="900128" grpId="0" autoUpdateAnimBg="0"/>
      <p:bldP spid="900130" grpId="0"/>
      <p:bldP spid="900131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>
            <a:extLst>
              <a:ext uri="{FF2B5EF4-FFF2-40B4-BE49-F238E27FC236}">
                <a16:creationId xmlns:a16="http://schemas.microsoft.com/office/drawing/2014/main" id="{347F1290-15C5-491B-8103-9E43B1E80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81525"/>
            <a:ext cx="8496300" cy="1439863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1123" name="AutoShape 3">
            <a:extLst>
              <a:ext uri="{FF2B5EF4-FFF2-40B4-BE49-F238E27FC236}">
                <a16:creationId xmlns:a16="http://schemas.microsoft.com/office/drawing/2014/main" id="{B2D29C83-188C-41F3-A7DD-80D130F57B24}"/>
              </a:ext>
            </a:extLst>
          </p:cNvPr>
          <p:cNvSpPr>
            <a:spLocks/>
          </p:cNvSpPr>
          <p:nvPr/>
        </p:nvSpPr>
        <p:spPr bwMode="auto">
          <a:xfrm>
            <a:off x="179388" y="404813"/>
            <a:ext cx="127000" cy="1223962"/>
          </a:xfrm>
          <a:prstGeom prst="leftBrace">
            <a:avLst>
              <a:gd name="adj1" fmla="val 80312"/>
              <a:gd name="adj2" fmla="val 50000"/>
            </a:avLst>
          </a:prstGeom>
          <a:noFill/>
          <a:ln w="22225">
            <a:solidFill>
              <a:srgbClr val="66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1124" name="Object 4">
            <a:extLst>
              <a:ext uri="{FF2B5EF4-FFF2-40B4-BE49-F238E27FC236}">
                <a16:creationId xmlns:a16="http://schemas.microsoft.com/office/drawing/2014/main" id="{82F0247D-5B89-4BB4-BD7D-573655B0744D}"/>
              </a:ext>
            </a:extLst>
          </p:cNvPr>
          <p:cNvGraphicFramePr>
            <a:graphicFrameLocks/>
          </p:cNvGraphicFramePr>
          <p:nvPr/>
        </p:nvGraphicFramePr>
        <p:xfrm>
          <a:off x="395288" y="333375"/>
          <a:ext cx="84153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公式" r:id="rId3" imgW="8382124" imgH="838422" progId="Equation.3">
                  <p:embed/>
                </p:oleObj>
              </mc:Choice>
              <mc:Fallback>
                <p:oleObj name="公式" r:id="rId3" imgW="8382124" imgH="83842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33375"/>
                        <a:ext cx="8415337" cy="84772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9525">
                        <a:solidFill>
                          <a:srgbClr val="FFCC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25" name="Object 5">
            <a:extLst>
              <a:ext uri="{FF2B5EF4-FFF2-40B4-BE49-F238E27FC236}">
                <a16:creationId xmlns:a16="http://schemas.microsoft.com/office/drawing/2014/main" id="{F01D36B6-008B-4D86-9714-05D4D4C4C1E8}"/>
              </a:ext>
            </a:extLst>
          </p:cNvPr>
          <p:cNvGraphicFramePr>
            <a:graphicFrameLocks/>
          </p:cNvGraphicFramePr>
          <p:nvPr/>
        </p:nvGraphicFramePr>
        <p:xfrm>
          <a:off x="395288" y="1412875"/>
          <a:ext cx="30876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公式" r:id="rId5" imgW="3086318" imgH="457366" progId="Equation.3">
                  <p:embed/>
                </p:oleObj>
              </mc:Choice>
              <mc:Fallback>
                <p:oleObj name="公式" r:id="rId5" imgW="3086318" imgH="457366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412875"/>
                        <a:ext cx="30876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26" name="Rectangle 6">
            <a:extLst>
              <a:ext uri="{FF2B5EF4-FFF2-40B4-BE49-F238E27FC236}">
                <a16:creationId xmlns:a16="http://schemas.microsoft.com/office/drawing/2014/main" id="{FC227DA6-080D-43A3-A7A8-534B53DCF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989138"/>
            <a:ext cx="4167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/>
              <a:t>比较两式，有</a:t>
            </a:r>
          </a:p>
        </p:txBody>
      </p:sp>
      <p:graphicFrame>
        <p:nvGraphicFramePr>
          <p:cNvPr id="901127" name="Object 7">
            <a:extLst>
              <a:ext uri="{FF2B5EF4-FFF2-40B4-BE49-F238E27FC236}">
                <a16:creationId xmlns:a16="http://schemas.microsoft.com/office/drawing/2014/main" id="{C3367084-689B-446D-939D-57D691971AAB}"/>
              </a:ext>
            </a:extLst>
          </p:cNvPr>
          <p:cNvGraphicFramePr>
            <a:graphicFrameLocks/>
          </p:cNvGraphicFramePr>
          <p:nvPr/>
        </p:nvGraphicFramePr>
        <p:xfrm>
          <a:off x="739775" y="2641600"/>
          <a:ext cx="1960563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公式" r:id="rId7" imgW="1950720" imgH="418961" progId="Equation.3">
                  <p:embed/>
                </p:oleObj>
              </mc:Choice>
              <mc:Fallback>
                <p:oleObj name="公式" r:id="rId7" imgW="1950720" imgH="418961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2641600"/>
                        <a:ext cx="1960563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28" name="Object 8">
            <a:extLst>
              <a:ext uri="{FF2B5EF4-FFF2-40B4-BE49-F238E27FC236}">
                <a16:creationId xmlns:a16="http://schemas.microsoft.com/office/drawing/2014/main" id="{A862E7BA-240D-4A6F-8E03-DB1BE28CADB9}"/>
              </a:ext>
            </a:extLst>
          </p:cNvPr>
          <p:cNvGraphicFramePr>
            <a:graphicFrameLocks/>
          </p:cNvGraphicFramePr>
          <p:nvPr/>
        </p:nvGraphicFramePr>
        <p:xfrm>
          <a:off x="3419475" y="2430463"/>
          <a:ext cx="231457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1" name="公式" r:id="rId9" imgW="2309016" imgH="838422" progId="Equation.3">
                  <p:embed/>
                </p:oleObj>
              </mc:Choice>
              <mc:Fallback>
                <p:oleObj name="公式" r:id="rId9" imgW="2309016" imgH="838422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2430463"/>
                        <a:ext cx="231457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29" name="Object 9">
            <a:extLst>
              <a:ext uri="{FF2B5EF4-FFF2-40B4-BE49-F238E27FC236}">
                <a16:creationId xmlns:a16="http://schemas.microsoft.com/office/drawing/2014/main" id="{2C96EF15-23D6-43EC-8B50-0E84CE1F8700}"/>
              </a:ext>
            </a:extLst>
          </p:cNvPr>
          <p:cNvGraphicFramePr>
            <a:graphicFrameLocks/>
          </p:cNvGraphicFramePr>
          <p:nvPr/>
        </p:nvGraphicFramePr>
        <p:xfrm>
          <a:off x="6227763" y="2635250"/>
          <a:ext cx="25241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公式" r:id="rId11" imgW="2369727" imgH="426942" progId="Equation.3">
                  <p:embed/>
                </p:oleObj>
              </mc:Choice>
              <mc:Fallback>
                <p:oleObj name="公式" r:id="rId11" imgW="2369727" imgH="426942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2635250"/>
                        <a:ext cx="2524125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0" name="Object 10">
            <a:extLst>
              <a:ext uri="{FF2B5EF4-FFF2-40B4-BE49-F238E27FC236}">
                <a16:creationId xmlns:a16="http://schemas.microsoft.com/office/drawing/2014/main" id="{88051668-667F-4623-B446-0802144E690C}"/>
              </a:ext>
            </a:extLst>
          </p:cNvPr>
          <p:cNvGraphicFramePr>
            <a:graphicFrameLocks/>
          </p:cNvGraphicFramePr>
          <p:nvPr/>
        </p:nvGraphicFramePr>
        <p:xfrm>
          <a:off x="871538" y="3590925"/>
          <a:ext cx="242252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公式" r:id="rId13" imgW="2400082" imgH="785054" progId="Equation.3">
                  <p:embed/>
                </p:oleObj>
              </mc:Choice>
              <mc:Fallback>
                <p:oleObj name="公式" r:id="rId13" imgW="2400082" imgH="785054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3590925"/>
                        <a:ext cx="242252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1" name="Object 11">
            <a:extLst>
              <a:ext uri="{FF2B5EF4-FFF2-40B4-BE49-F238E27FC236}">
                <a16:creationId xmlns:a16="http://schemas.microsoft.com/office/drawing/2014/main" id="{6A0B31D4-7BDA-4713-BA4B-9FA90617E83C}"/>
              </a:ext>
            </a:extLst>
          </p:cNvPr>
          <p:cNvGraphicFramePr>
            <a:graphicFrameLocks/>
          </p:cNvGraphicFramePr>
          <p:nvPr/>
        </p:nvGraphicFramePr>
        <p:xfrm>
          <a:off x="3927475" y="3546475"/>
          <a:ext cx="24447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公式" r:id="rId15" imgW="2422973" imgH="876328" progId="Equation.3">
                  <p:embed/>
                </p:oleObj>
              </mc:Choice>
              <mc:Fallback>
                <p:oleObj name="公式" r:id="rId15" imgW="2422973" imgH="876328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7475" y="3546475"/>
                        <a:ext cx="2444750" cy="890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2" name="Object 12">
            <a:extLst>
              <a:ext uri="{FF2B5EF4-FFF2-40B4-BE49-F238E27FC236}">
                <a16:creationId xmlns:a16="http://schemas.microsoft.com/office/drawing/2014/main" id="{FDFDFD5C-B828-4FBB-9DAA-0DBC2115EC97}"/>
              </a:ext>
            </a:extLst>
          </p:cNvPr>
          <p:cNvGraphicFramePr>
            <a:graphicFrameLocks/>
          </p:cNvGraphicFramePr>
          <p:nvPr/>
        </p:nvGraphicFramePr>
        <p:xfrm>
          <a:off x="7265988" y="3775075"/>
          <a:ext cx="118427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公式" r:id="rId17" imgW="1203773" imgH="304745" progId="Equation.3">
                  <p:embed/>
                </p:oleObj>
              </mc:Choice>
              <mc:Fallback>
                <p:oleObj name="公式" r:id="rId17" imgW="1203773" imgH="304745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5988" y="3775075"/>
                        <a:ext cx="118427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3" name="Object 13">
            <a:extLst>
              <a:ext uri="{FF2B5EF4-FFF2-40B4-BE49-F238E27FC236}">
                <a16:creationId xmlns:a16="http://schemas.microsoft.com/office/drawing/2014/main" id="{CF9E7C3E-4445-4968-9F9B-1C6073A6A605}"/>
              </a:ext>
            </a:extLst>
          </p:cNvPr>
          <p:cNvGraphicFramePr>
            <a:graphicFrameLocks/>
          </p:cNvGraphicFramePr>
          <p:nvPr/>
        </p:nvGraphicFramePr>
        <p:xfrm>
          <a:off x="755650" y="4884738"/>
          <a:ext cx="174466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公式" r:id="rId19" imgW="1737236" imgH="838422" progId="Equation.3">
                  <p:embed/>
                </p:oleObj>
              </mc:Choice>
              <mc:Fallback>
                <p:oleObj name="公式" r:id="rId19" imgW="1737236" imgH="838422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884738"/>
                        <a:ext cx="1744663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4" name="Object 14">
            <a:extLst>
              <a:ext uri="{FF2B5EF4-FFF2-40B4-BE49-F238E27FC236}">
                <a16:creationId xmlns:a16="http://schemas.microsoft.com/office/drawing/2014/main" id="{F3EEB16D-0705-4920-9538-1A42A751BCFC}"/>
              </a:ext>
            </a:extLst>
          </p:cNvPr>
          <p:cNvGraphicFramePr>
            <a:graphicFrameLocks/>
          </p:cNvGraphicFramePr>
          <p:nvPr/>
        </p:nvGraphicFramePr>
        <p:xfrm>
          <a:off x="6659563" y="4830763"/>
          <a:ext cx="1846262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7" name="公式" r:id="rId21" imgW="1828800" imgH="883809" progId="Equation.3">
                  <p:embed/>
                </p:oleObj>
              </mc:Choice>
              <mc:Fallback>
                <p:oleObj name="公式" r:id="rId21" imgW="1828800" imgH="883809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4830763"/>
                        <a:ext cx="1846262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5" name="Object 15">
            <a:extLst>
              <a:ext uri="{FF2B5EF4-FFF2-40B4-BE49-F238E27FC236}">
                <a16:creationId xmlns:a16="http://schemas.microsoft.com/office/drawing/2014/main" id="{43E6902A-7454-491D-B7C0-6B730B3B90E6}"/>
              </a:ext>
            </a:extLst>
          </p:cNvPr>
          <p:cNvGraphicFramePr>
            <a:graphicFrameLocks/>
          </p:cNvGraphicFramePr>
          <p:nvPr/>
        </p:nvGraphicFramePr>
        <p:xfrm>
          <a:off x="3203575" y="5084763"/>
          <a:ext cx="108743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8" name="公式" r:id="rId23" imgW="1074389" imgH="381055" progId="Equation.3">
                  <p:embed/>
                </p:oleObj>
              </mc:Choice>
              <mc:Fallback>
                <p:oleObj name="公式" r:id="rId23" imgW="1074389" imgH="38105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5084763"/>
                        <a:ext cx="108743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1136" name="Object 16">
            <a:extLst>
              <a:ext uri="{FF2B5EF4-FFF2-40B4-BE49-F238E27FC236}">
                <a16:creationId xmlns:a16="http://schemas.microsoft.com/office/drawing/2014/main" id="{DD51561F-2D8C-4436-B9BB-E4029FA88A4F}"/>
              </a:ext>
            </a:extLst>
          </p:cNvPr>
          <p:cNvGraphicFramePr>
            <a:graphicFrameLocks/>
          </p:cNvGraphicFramePr>
          <p:nvPr/>
        </p:nvGraphicFramePr>
        <p:xfrm>
          <a:off x="5003800" y="5084763"/>
          <a:ext cx="928688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公式" r:id="rId25" imgW="914649" imgH="381055" progId="Equation.3">
                  <p:embed/>
                </p:oleObj>
              </mc:Choice>
              <mc:Fallback>
                <p:oleObj name="公式" r:id="rId25" imgW="914649" imgH="38105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084763"/>
                        <a:ext cx="928688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65" name="Group 17">
            <a:extLst>
              <a:ext uri="{FF2B5EF4-FFF2-40B4-BE49-F238E27FC236}">
                <a16:creationId xmlns:a16="http://schemas.microsoft.com/office/drawing/2014/main" id="{D9287A87-5BC7-4B96-AA05-581B91832A21}"/>
              </a:ext>
            </a:extLst>
          </p:cNvPr>
          <p:cNvGrpSpPr>
            <a:grpSpLocks/>
          </p:cNvGrpSpPr>
          <p:nvPr/>
        </p:nvGrpSpPr>
        <p:grpSpPr bwMode="auto">
          <a:xfrm>
            <a:off x="6372225" y="1412875"/>
            <a:ext cx="1671638" cy="785813"/>
            <a:chOff x="4014" y="890"/>
            <a:chExt cx="1053" cy="495"/>
          </a:xfrm>
        </p:grpSpPr>
        <p:graphicFrame>
          <p:nvGraphicFramePr>
            <p:cNvPr id="27666" name="Object 18">
              <a:extLst>
                <a:ext uri="{FF2B5EF4-FFF2-40B4-BE49-F238E27FC236}">
                  <a16:creationId xmlns:a16="http://schemas.microsoft.com/office/drawing/2014/main" id="{CEEA8CFF-29E1-4963-9239-EC964EDFD8C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034" y="890"/>
            <a:ext cx="96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80" name="公式" r:id="rId27" imgW="1524249" imgH="304745" progId="Equation.3">
                    <p:embed/>
                  </p:oleObj>
                </mc:Choice>
                <mc:Fallback>
                  <p:oleObj name="公式" r:id="rId27" imgW="1524249" imgH="304745" progId="Equation.3">
                    <p:embed/>
                    <p:pic>
                      <p:nvPicPr>
                        <p:cNvPr id="0" name="Object 1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4" y="890"/>
                          <a:ext cx="966" cy="200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67" name="Object 19">
              <a:extLst>
                <a:ext uri="{FF2B5EF4-FFF2-40B4-BE49-F238E27FC236}">
                  <a16:creationId xmlns:a16="http://schemas.microsoft.com/office/drawing/2014/main" id="{D997D63C-1176-46FB-A13C-8C0204466AFE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014" y="1186"/>
            <a:ext cx="105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81" name="公式" r:id="rId29" imgW="1661098" imgH="304745" progId="Equation.3">
                    <p:embed/>
                  </p:oleObj>
                </mc:Choice>
                <mc:Fallback>
                  <p:oleObj name="公式" r:id="rId29" imgW="1661098" imgH="304745" progId="Equation.3">
                    <p:embed/>
                    <p:pic>
                      <p:nvPicPr>
                        <p:cNvPr id="0" name="Object 1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1186"/>
                          <a:ext cx="1053" cy="199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bg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90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90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90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0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22" grpId="0" animBg="1"/>
      <p:bldP spid="901123" grpId="0" animBg="1"/>
      <p:bldP spid="90112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Text Box 2">
            <a:extLst>
              <a:ext uri="{FF2B5EF4-FFF2-40B4-BE49-F238E27FC236}">
                <a16:creationId xmlns:a16="http://schemas.microsoft.com/office/drawing/2014/main" id="{C9F34722-E044-4642-87F9-49F108B3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341313"/>
            <a:ext cx="1222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讨论</a:t>
            </a:r>
          </a:p>
        </p:txBody>
      </p:sp>
      <p:sp>
        <p:nvSpPr>
          <p:cNvPr id="902147" name="AutoShape 3">
            <a:extLst>
              <a:ext uri="{FF2B5EF4-FFF2-40B4-BE49-F238E27FC236}">
                <a16:creationId xmlns:a16="http://schemas.microsoft.com/office/drawing/2014/main" id="{ECDD6381-DF3F-4786-AEA3-A01D2D77C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431800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49" name="Rectangle 5">
            <a:extLst>
              <a:ext uri="{FF2B5EF4-FFF2-40B4-BE49-F238E27FC236}">
                <a16:creationId xmlns:a16="http://schemas.microsoft.com/office/drawing/2014/main" id="{334834D5-DA5C-4099-9E53-A9C313AB0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888" y="742950"/>
            <a:ext cx="8054975" cy="1979613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 sz="2800">
                <a:latin typeface="Times New Roman" pitchFamily="18" charset="0"/>
                <a:ea typeface="宋体" pitchFamily="2" charset="-122"/>
                <a:sym typeface="Monotype Sorts" pitchFamily="2" charset="2"/>
              </a:rPr>
              <a:t>(1)</a:t>
            </a:r>
            <a:r>
              <a:rPr lang="zh-CN" altLang="en-US"/>
              <a:t>洛仑兹变换中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</a:t>
            </a:r>
            <a:r>
              <a:rPr lang="zh-CN" altLang="en-US"/>
              <a:t>是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/>
              <a:t>和</a:t>
            </a:r>
            <a:r>
              <a:rPr lang="en-US" altLang="zh-CN" i="1"/>
              <a:t>t</a:t>
            </a:r>
            <a:r>
              <a:rPr lang="zh-CN" altLang="en-US"/>
              <a:t>的函数，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</a:t>
            </a:r>
            <a:r>
              <a:rPr lang="zh-CN" altLang="en-US"/>
              <a:t>是</a:t>
            </a:r>
            <a:r>
              <a:rPr kumimoji="1" lang="en-US" altLang="zh-CN" i="1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</a:t>
            </a:r>
            <a:r>
              <a:rPr lang="zh-CN" altLang="en-US"/>
              <a:t>和</a:t>
            </a:r>
            <a:r>
              <a:rPr lang="en-US" altLang="zh-CN" i="1"/>
              <a:t>t</a:t>
            </a:r>
            <a:r>
              <a:rPr lang="zh-CN" altLang="en-US"/>
              <a:t>的函数，而且都与</a:t>
            </a:r>
            <a:r>
              <a:rPr kumimoji="1" lang="en-US" altLang="zh-CN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lang="zh-CN" altLang="en-US"/>
              <a:t>系和</a:t>
            </a:r>
            <a:r>
              <a:rPr kumimoji="1" lang="en-US" altLang="zh-CN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</a:t>
            </a:r>
            <a:r>
              <a:rPr kumimoji="1" lang="en-US" altLang="zh-CN">
                <a:solidFill>
                  <a:srgbClr val="FFCC6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Symbol" pitchFamily="18" charset="2"/>
              </a:rPr>
              <a:t></a:t>
            </a:r>
            <a:r>
              <a:rPr lang="zh-CN" altLang="en-US"/>
              <a:t>系的相对运动速度</a:t>
            </a:r>
            <a:r>
              <a:rPr lang="en-US" altLang="zh-CN" i="1">
                <a:solidFill>
                  <a:srgbClr val="FFCC66"/>
                </a:solidFill>
              </a:rPr>
              <a:t>u</a:t>
            </a:r>
            <a:r>
              <a:rPr lang="zh-CN" altLang="en-US"/>
              <a:t>有关</a:t>
            </a:r>
            <a:r>
              <a:rPr lang="en-US" altLang="zh-CN"/>
              <a:t>,</a:t>
            </a:r>
            <a:r>
              <a:rPr lang="zh-CN" altLang="en-US"/>
              <a:t>揭示出时间、空间、物质运动之间的关系</a:t>
            </a:r>
            <a:r>
              <a:rPr lang="en-US" altLang="zh-CN"/>
              <a:t>,</a:t>
            </a:r>
            <a:r>
              <a:rPr kumimoji="1" lang="zh-CN" altLang="en-US">
                <a:solidFill>
                  <a:srgbClr val="66FFFF"/>
                </a:solidFill>
                <a:sym typeface="Symbol" pitchFamily="18" charset="2"/>
              </a:rPr>
              <a:t>反映空间测量与时间测量相互影响，相互制约</a:t>
            </a:r>
            <a:r>
              <a:rPr kumimoji="1" lang="en-US" altLang="zh-CN">
                <a:solidFill>
                  <a:srgbClr val="66FFFF"/>
                </a:solidFill>
                <a:sym typeface="Symbol" pitchFamily="18" charset="2"/>
              </a:rPr>
              <a:t>.</a:t>
            </a:r>
            <a:endParaRPr kumimoji="1" lang="en-US" altLang="zh-CN">
              <a:solidFill>
                <a:srgbClr val="66FFFF"/>
              </a:solidFill>
            </a:endParaRPr>
          </a:p>
          <a:p>
            <a:pPr eaLnBrk="1" hangingPunct="1">
              <a:defRPr/>
            </a:pPr>
            <a:endParaRPr lang="en-US" altLang="zh-CN"/>
          </a:p>
        </p:txBody>
      </p:sp>
      <p:sp>
        <p:nvSpPr>
          <p:cNvPr id="902150" name="Rectangle 6">
            <a:extLst>
              <a:ext uri="{FF2B5EF4-FFF2-40B4-BE49-F238E27FC236}">
                <a16:creationId xmlns:a16="http://schemas.microsoft.com/office/drawing/2014/main" id="{C1986F25-3E8A-4912-B0A0-B03B48E5C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688" y="2327275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例如，测量空间和时间</a:t>
            </a:r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902151" name="Object 7">
            <a:extLst>
              <a:ext uri="{FF2B5EF4-FFF2-40B4-BE49-F238E27FC236}">
                <a16:creationId xmlns:a16="http://schemas.microsoft.com/office/drawing/2014/main" id="{813739A0-34DF-4BF0-9EB3-D4B8EC8A95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4738" y="2871788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7" name="Equation" r:id="rId3" imgW="121920" imgH="160103" progId="Equation.3">
                  <p:embed/>
                </p:oleObj>
              </mc:Choice>
              <mc:Fallback>
                <p:oleObj name="Equation" r:id="rId3" imgW="121920" imgH="160103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4738" y="2871788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52" name="Object 8">
            <a:extLst>
              <a:ext uri="{FF2B5EF4-FFF2-40B4-BE49-F238E27FC236}">
                <a16:creationId xmlns:a16="http://schemas.microsoft.com/office/drawing/2014/main" id="{D715943A-F52C-4A14-8B97-13648222CB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8175" y="2870200"/>
          <a:ext cx="4445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Equation" r:id="rId5" imgW="160238" imgH="160103" progId="Equation.3">
                  <p:embed/>
                </p:oleObj>
              </mc:Choice>
              <mc:Fallback>
                <p:oleObj name="Equation" r:id="rId5" imgW="160238" imgH="160103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2870200"/>
                        <a:ext cx="444500" cy="446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153" name="Text Box 9">
            <a:extLst>
              <a:ext uri="{FF2B5EF4-FFF2-40B4-BE49-F238E27FC236}">
                <a16:creationId xmlns:a16="http://schemas.microsoft.com/office/drawing/2014/main" id="{97A47C64-D26F-4C99-B78C-86B18DA47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343535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902154" name="Text Box 10">
            <a:extLst>
              <a:ext uri="{FF2B5EF4-FFF2-40B4-BE49-F238E27FC236}">
                <a16:creationId xmlns:a16="http://schemas.microsoft.com/office/drawing/2014/main" id="{B3902C1F-88C0-4059-B3D2-62AF4D4B7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4011613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902155" name="Line 11">
            <a:extLst>
              <a:ext uri="{FF2B5EF4-FFF2-40B4-BE49-F238E27FC236}">
                <a16:creationId xmlns:a16="http://schemas.microsoft.com/office/drawing/2014/main" id="{4A4E2D93-A8A5-4F5F-82C4-6B0255860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1238" y="2873375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56" name="Line 12">
            <a:extLst>
              <a:ext uri="{FF2B5EF4-FFF2-40B4-BE49-F238E27FC236}">
                <a16:creationId xmlns:a16="http://schemas.microsoft.com/office/drawing/2014/main" id="{706E027F-FF8B-4E12-BB98-C74C63D846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3688" y="2873375"/>
            <a:ext cx="0" cy="368300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57" name="Line 13">
            <a:extLst>
              <a:ext uri="{FF2B5EF4-FFF2-40B4-BE49-F238E27FC236}">
                <a16:creationId xmlns:a16="http://schemas.microsoft.com/office/drawing/2014/main" id="{7E384E9B-1BDE-4058-AFC6-BCFEDF474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" y="3389313"/>
            <a:ext cx="5122863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58" name="Line 14">
            <a:extLst>
              <a:ext uri="{FF2B5EF4-FFF2-40B4-BE49-F238E27FC236}">
                <a16:creationId xmlns:a16="http://schemas.microsoft.com/office/drawing/2014/main" id="{8D782AD0-1A31-47A5-8FAA-849C1DE38C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" y="3965575"/>
            <a:ext cx="5122863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2159" name="Object 15">
            <a:extLst>
              <a:ext uri="{FF2B5EF4-FFF2-40B4-BE49-F238E27FC236}">
                <a16:creationId xmlns:a16="http://schemas.microsoft.com/office/drawing/2014/main" id="{2190F113-7ACA-4FE7-B0D9-F9F0829B485B}"/>
              </a:ext>
            </a:extLst>
          </p:cNvPr>
          <p:cNvGraphicFramePr>
            <a:graphicFrameLocks/>
          </p:cNvGraphicFramePr>
          <p:nvPr/>
        </p:nvGraphicFramePr>
        <p:xfrm>
          <a:off x="1711325" y="3455988"/>
          <a:ext cx="1727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公式" r:id="rId7" imgW="1714344" imgH="403999" progId="Equation.3">
                  <p:embed/>
                </p:oleObj>
              </mc:Choice>
              <mc:Fallback>
                <p:oleObj name="公式" r:id="rId7" imgW="1714344" imgH="403999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1325" y="3455988"/>
                        <a:ext cx="17272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60" name="Object 16">
            <a:extLst>
              <a:ext uri="{FF2B5EF4-FFF2-40B4-BE49-F238E27FC236}">
                <a16:creationId xmlns:a16="http://schemas.microsoft.com/office/drawing/2014/main" id="{EA669A4E-01AC-4655-90E8-AE46A04DD4CA}"/>
              </a:ext>
            </a:extLst>
          </p:cNvPr>
          <p:cNvGraphicFramePr>
            <a:graphicFrameLocks/>
          </p:cNvGraphicFramePr>
          <p:nvPr/>
        </p:nvGraphicFramePr>
        <p:xfrm>
          <a:off x="3662363" y="3455988"/>
          <a:ext cx="2044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公式" r:id="rId9" imgW="2026858" imgH="403999" progId="Equation.3">
                  <p:embed/>
                </p:oleObj>
              </mc:Choice>
              <mc:Fallback>
                <p:oleObj name="公式" r:id="rId9" imgW="2026858" imgH="403999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2363" y="3455988"/>
                        <a:ext cx="2044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61" name="Object 17">
            <a:extLst>
              <a:ext uri="{FF2B5EF4-FFF2-40B4-BE49-F238E27FC236}">
                <a16:creationId xmlns:a16="http://schemas.microsoft.com/office/drawing/2014/main" id="{B3A187BB-B8EE-4FFD-BC46-21B69C6B60D1}"/>
              </a:ext>
            </a:extLst>
          </p:cNvPr>
          <p:cNvGraphicFramePr>
            <a:graphicFrameLocks/>
          </p:cNvGraphicFramePr>
          <p:nvPr/>
        </p:nvGraphicFramePr>
        <p:xfrm>
          <a:off x="1592263" y="4032250"/>
          <a:ext cx="19002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公式" r:id="rId11" imgW="1874582" imgH="403999" progId="Equation.3">
                  <p:embed/>
                </p:oleObj>
              </mc:Choice>
              <mc:Fallback>
                <p:oleObj name="公式" r:id="rId11" imgW="1874582" imgH="403999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4032250"/>
                        <a:ext cx="19002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62" name="Object 18">
            <a:extLst>
              <a:ext uri="{FF2B5EF4-FFF2-40B4-BE49-F238E27FC236}">
                <a16:creationId xmlns:a16="http://schemas.microsoft.com/office/drawing/2014/main" id="{09F2DE2C-FFA2-41E7-8F2F-740A03F682E6}"/>
              </a:ext>
            </a:extLst>
          </p:cNvPr>
          <p:cNvGraphicFramePr>
            <a:graphicFrameLocks/>
          </p:cNvGraphicFramePr>
          <p:nvPr/>
        </p:nvGraphicFramePr>
        <p:xfrm>
          <a:off x="3579813" y="4032250"/>
          <a:ext cx="2209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公式" r:id="rId13" imgW="2194560" imgH="403999" progId="Equation.3">
                  <p:embed/>
                </p:oleObj>
              </mc:Choice>
              <mc:Fallback>
                <p:oleObj name="公式" r:id="rId13" imgW="2194560" imgH="403999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3" y="4032250"/>
                        <a:ext cx="2209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163" name="Text Box 19">
            <a:extLst>
              <a:ext uri="{FF2B5EF4-FFF2-40B4-BE49-F238E27FC236}">
                <a16:creationId xmlns:a16="http://schemas.microsoft.com/office/drawing/2014/main" id="{B8F15D7C-36F9-49FA-B39D-CA5F304DB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5765800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时间间隔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902164" name="Text Box 20">
            <a:extLst>
              <a:ext uri="{FF2B5EF4-FFF2-40B4-BE49-F238E27FC236}">
                <a16:creationId xmlns:a16="http://schemas.microsoft.com/office/drawing/2014/main" id="{E3C1E63C-93B2-4496-8194-6C361208F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748213"/>
            <a:ext cx="8540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空间间隔</a:t>
            </a:r>
            <a:endParaRPr kumimoji="1" lang="zh-CN" altLang="en-US" b="0">
              <a:latin typeface="Times New Roman" panose="02020603050405020304" pitchFamily="18" charset="0"/>
            </a:endParaRPr>
          </a:p>
        </p:txBody>
      </p:sp>
      <p:sp>
        <p:nvSpPr>
          <p:cNvPr id="902165" name="Line 21">
            <a:extLst>
              <a:ext uri="{FF2B5EF4-FFF2-40B4-BE49-F238E27FC236}">
                <a16:creationId xmlns:a16="http://schemas.microsoft.com/office/drawing/2014/main" id="{0900A287-D5D7-4BF9-9D6A-5BDB662FD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" y="4540250"/>
            <a:ext cx="5122863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02166" name="Line 22">
            <a:extLst>
              <a:ext uri="{FF2B5EF4-FFF2-40B4-BE49-F238E27FC236}">
                <a16:creationId xmlns:a16="http://schemas.microsoft.com/office/drawing/2014/main" id="{E9BD46D3-2DB9-42F3-808B-1B331BF437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" y="5837238"/>
            <a:ext cx="5122863" cy="0"/>
          </a:xfrm>
          <a:prstGeom prst="line">
            <a:avLst/>
          </a:prstGeom>
          <a:noFill/>
          <a:ln w="19050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902167" name="Object 23">
            <a:extLst>
              <a:ext uri="{FF2B5EF4-FFF2-40B4-BE49-F238E27FC236}">
                <a16:creationId xmlns:a16="http://schemas.microsoft.com/office/drawing/2014/main" id="{87F72036-5143-4F93-8A15-3F462E4756F6}"/>
              </a:ext>
            </a:extLst>
          </p:cNvPr>
          <p:cNvGraphicFramePr>
            <a:graphicFrameLocks/>
          </p:cNvGraphicFramePr>
          <p:nvPr/>
        </p:nvGraphicFramePr>
        <p:xfrm>
          <a:off x="1749425" y="4554538"/>
          <a:ext cx="1651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公式" r:id="rId15" imgW="1638207" imgH="403999" progId="Equation.3">
                  <p:embed/>
                </p:oleObj>
              </mc:Choice>
              <mc:Fallback>
                <p:oleObj name="公式" r:id="rId15" imgW="1638207" imgH="403999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4554538"/>
                        <a:ext cx="1651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68" name="Object 24">
            <a:extLst>
              <a:ext uri="{FF2B5EF4-FFF2-40B4-BE49-F238E27FC236}">
                <a16:creationId xmlns:a16="http://schemas.microsoft.com/office/drawing/2014/main" id="{A5307DB3-3027-4EF5-853E-4739B48E799B}"/>
              </a:ext>
            </a:extLst>
          </p:cNvPr>
          <p:cNvGraphicFramePr>
            <a:graphicFrameLocks/>
          </p:cNvGraphicFramePr>
          <p:nvPr/>
        </p:nvGraphicFramePr>
        <p:xfrm>
          <a:off x="1724025" y="4973638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公式" r:id="rId17" imgW="1683989" imgH="403999" progId="Equation.3">
                  <p:embed/>
                </p:oleObj>
              </mc:Choice>
              <mc:Fallback>
                <p:oleObj name="公式" r:id="rId17" imgW="1683989" imgH="403999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25" y="4973638"/>
                        <a:ext cx="1701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69" name="Object 25">
            <a:extLst>
              <a:ext uri="{FF2B5EF4-FFF2-40B4-BE49-F238E27FC236}">
                <a16:creationId xmlns:a16="http://schemas.microsoft.com/office/drawing/2014/main" id="{F58C0006-83DD-4404-BF8A-F9EB7A92BE20}"/>
              </a:ext>
            </a:extLst>
          </p:cNvPr>
          <p:cNvGraphicFramePr>
            <a:graphicFrameLocks/>
          </p:cNvGraphicFramePr>
          <p:nvPr/>
        </p:nvGraphicFramePr>
        <p:xfrm>
          <a:off x="1751013" y="5346700"/>
          <a:ext cx="161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公式" r:id="rId19" imgW="1600387" imgH="403999" progId="Equation.3">
                  <p:embed/>
                </p:oleObj>
              </mc:Choice>
              <mc:Fallback>
                <p:oleObj name="公式" r:id="rId19" imgW="1600387" imgH="403999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013" y="5346700"/>
                        <a:ext cx="161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0" name="Object 26">
            <a:extLst>
              <a:ext uri="{FF2B5EF4-FFF2-40B4-BE49-F238E27FC236}">
                <a16:creationId xmlns:a16="http://schemas.microsoft.com/office/drawing/2014/main" id="{23717622-81EB-4316-80C1-B9E57482801B}"/>
              </a:ext>
            </a:extLst>
          </p:cNvPr>
          <p:cNvGraphicFramePr>
            <a:graphicFrameLocks/>
          </p:cNvGraphicFramePr>
          <p:nvPr/>
        </p:nvGraphicFramePr>
        <p:xfrm>
          <a:off x="3725863" y="4540250"/>
          <a:ext cx="1917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6" name="公式" r:id="rId21" imgW="1904938" imgH="403999" progId="Equation.3">
                  <p:embed/>
                </p:oleObj>
              </mc:Choice>
              <mc:Fallback>
                <p:oleObj name="公式" r:id="rId21" imgW="1904938" imgH="403999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863" y="4540250"/>
                        <a:ext cx="1917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1" name="Object 27">
            <a:extLst>
              <a:ext uri="{FF2B5EF4-FFF2-40B4-BE49-F238E27FC236}">
                <a16:creationId xmlns:a16="http://schemas.microsoft.com/office/drawing/2014/main" id="{D147314C-9C80-4E17-9898-E97B1F8A1A2D}"/>
              </a:ext>
            </a:extLst>
          </p:cNvPr>
          <p:cNvGraphicFramePr>
            <a:graphicFrameLocks/>
          </p:cNvGraphicFramePr>
          <p:nvPr/>
        </p:nvGraphicFramePr>
        <p:xfrm>
          <a:off x="3711575" y="4972050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公式" r:id="rId23" imgW="1927829" imgH="403999" progId="Equation.3">
                  <p:embed/>
                </p:oleObj>
              </mc:Choice>
              <mc:Fallback>
                <p:oleObj name="公式" r:id="rId23" imgW="1927829" imgH="403999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1575" y="4972050"/>
                        <a:ext cx="1943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2" name="Object 28">
            <a:extLst>
              <a:ext uri="{FF2B5EF4-FFF2-40B4-BE49-F238E27FC236}">
                <a16:creationId xmlns:a16="http://schemas.microsoft.com/office/drawing/2014/main" id="{C5F52BA8-4FC6-4948-849E-DE41614A5888}"/>
              </a:ext>
            </a:extLst>
          </p:cNvPr>
          <p:cNvGraphicFramePr>
            <a:graphicFrameLocks/>
          </p:cNvGraphicFramePr>
          <p:nvPr/>
        </p:nvGraphicFramePr>
        <p:xfrm>
          <a:off x="3733800" y="5349875"/>
          <a:ext cx="1866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公式" r:id="rId25" imgW="1851691" imgH="403999" progId="Equation.3">
                  <p:embed/>
                </p:oleObj>
              </mc:Choice>
              <mc:Fallback>
                <p:oleObj name="公式" r:id="rId25" imgW="1851691" imgH="403999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349875"/>
                        <a:ext cx="1866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3" name="Object 29">
            <a:extLst>
              <a:ext uri="{FF2B5EF4-FFF2-40B4-BE49-F238E27FC236}">
                <a16:creationId xmlns:a16="http://schemas.microsoft.com/office/drawing/2014/main" id="{E4FFFA68-711B-4238-ADBD-F638CB0732B4}"/>
              </a:ext>
            </a:extLst>
          </p:cNvPr>
          <p:cNvGraphicFramePr>
            <a:graphicFrameLocks/>
          </p:cNvGraphicFramePr>
          <p:nvPr/>
        </p:nvGraphicFramePr>
        <p:xfrm>
          <a:off x="1843088" y="5981700"/>
          <a:ext cx="1447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公式" r:id="rId27" imgW="1432684" imgH="403999" progId="Equation.3">
                  <p:embed/>
                </p:oleObj>
              </mc:Choice>
              <mc:Fallback>
                <p:oleObj name="公式" r:id="rId27" imgW="1432684" imgH="403999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8" y="5981700"/>
                        <a:ext cx="14478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4" name="Object 30">
            <a:extLst>
              <a:ext uri="{FF2B5EF4-FFF2-40B4-BE49-F238E27FC236}">
                <a16:creationId xmlns:a16="http://schemas.microsoft.com/office/drawing/2014/main" id="{254CC252-E3DF-4AF3-AE19-803D3D620EC5}"/>
              </a:ext>
            </a:extLst>
          </p:cNvPr>
          <p:cNvGraphicFramePr>
            <a:graphicFrameLocks/>
          </p:cNvGraphicFramePr>
          <p:nvPr/>
        </p:nvGraphicFramePr>
        <p:xfrm>
          <a:off x="3795713" y="5994400"/>
          <a:ext cx="168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0" name="公式" r:id="rId29" imgW="1676524" imgH="403999" progId="Equation.3">
                  <p:embed/>
                </p:oleObj>
              </mc:Choice>
              <mc:Fallback>
                <p:oleObj name="公式" r:id="rId29" imgW="1676524" imgH="403999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3" y="5994400"/>
                        <a:ext cx="16891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5" name="Object 31">
            <a:extLst>
              <a:ext uri="{FF2B5EF4-FFF2-40B4-BE49-F238E27FC236}">
                <a16:creationId xmlns:a16="http://schemas.microsoft.com/office/drawing/2014/main" id="{5FDE3FB1-1200-4750-B6F5-77E80050988F}"/>
              </a:ext>
            </a:extLst>
          </p:cNvPr>
          <p:cNvGraphicFramePr>
            <a:graphicFrameLocks/>
          </p:cNvGraphicFramePr>
          <p:nvPr/>
        </p:nvGraphicFramePr>
        <p:xfrm>
          <a:off x="6275388" y="3257550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1" name="公式" r:id="rId31" imgW="2171669" imgH="838422" progId="Equation.3">
                  <p:embed/>
                </p:oleObj>
              </mc:Choice>
              <mc:Fallback>
                <p:oleObj name="公式" r:id="rId31" imgW="2171669" imgH="838422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5388" y="3257550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6" name="Object 32">
            <a:extLst>
              <a:ext uri="{FF2B5EF4-FFF2-40B4-BE49-F238E27FC236}">
                <a16:creationId xmlns:a16="http://schemas.microsoft.com/office/drawing/2014/main" id="{EC044B23-2583-4036-BA39-C26C9BFB36E9}"/>
              </a:ext>
            </a:extLst>
          </p:cNvPr>
          <p:cNvGraphicFramePr>
            <a:graphicFrameLocks/>
          </p:cNvGraphicFramePr>
          <p:nvPr/>
        </p:nvGraphicFramePr>
        <p:xfrm>
          <a:off x="6732588" y="4219575"/>
          <a:ext cx="12700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公式" r:id="rId33" imgW="1257518" imgH="381055" progId="Equation.3">
                  <p:embed/>
                </p:oleObj>
              </mc:Choice>
              <mc:Fallback>
                <p:oleObj name="公式" r:id="rId33" imgW="1257518" imgH="381055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4219575"/>
                        <a:ext cx="12700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7" name="Object 33">
            <a:extLst>
              <a:ext uri="{FF2B5EF4-FFF2-40B4-BE49-F238E27FC236}">
                <a16:creationId xmlns:a16="http://schemas.microsoft.com/office/drawing/2014/main" id="{915D0B7F-0863-492E-8110-A5E5880F47A8}"/>
              </a:ext>
            </a:extLst>
          </p:cNvPr>
          <p:cNvGraphicFramePr>
            <a:graphicFrameLocks/>
          </p:cNvGraphicFramePr>
          <p:nvPr/>
        </p:nvGraphicFramePr>
        <p:xfrm>
          <a:off x="6745288" y="4811713"/>
          <a:ext cx="1244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公式" r:id="rId35" imgW="1226664" imgH="289782" progId="Equation.3">
                  <p:embed/>
                </p:oleObj>
              </mc:Choice>
              <mc:Fallback>
                <p:oleObj name="公式" r:id="rId35" imgW="1226664" imgH="289782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5288" y="4811713"/>
                        <a:ext cx="124460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8" name="Object 34">
            <a:extLst>
              <a:ext uri="{FF2B5EF4-FFF2-40B4-BE49-F238E27FC236}">
                <a16:creationId xmlns:a16="http://schemas.microsoft.com/office/drawing/2014/main" id="{7CD26C44-07E7-426E-933E-395D99862436}"/>
              </a:ext>
            </a:extLst>
          </p:cNvPr>
          <p:cNvGraphicFramePr>
            <a:graphicFrameLocks/>
          </p:cNvGraphicFramePr>
          <p:nvPr/>
        </p:nvGraphicFramePr>
        <p:xfrm>
          <a:off x="6072188" y="5262563"/>
          <a:ext cx="2590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公式" r:id="rId37" imgW="2575747" imgH="883809" progId="Equation.3">
                  <p:embed/>
                </p:oleObj>
              </mc:Choice>
              <mc:Fallback>
                <p:oleObj name="公式" r:id="rId37" imgW="2575747" imgH="883809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88" y="5262563"/>
                        <a:ext cx="2590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2179" name="Rectangle 35">
            <a:extLst>
              <a:ext uri="{FF2B5EF4-FFF2-40B4-BE49-F238E27FC236}">
                <a16:creationId xmlns:a16="http://schemas.microsoft.com/office/drawing/2014/main" id="{90B97D9A-5654-46CE-887B-C28DBAA17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738" y="3246438"/>
            <a:ext cx="2663825" cy="30226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2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2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0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0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0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0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2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90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0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90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902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0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0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0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0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0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0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0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0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0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0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0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0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0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902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90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90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90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90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146" grpId="0"/>
      <p:bldP spid="902149" grpId="0" autoUpdateAnimBg="0"/>
      <p:bldP spid="902150" grpId="0" autoUpdateAnimBg="0"/>
      <p:bldP spid="902153" grpId="0" autoUpdateAnimBg="0"/>
      <p:bldP spid="902154" grpId="0" autoUpdateAnimBg="0"/>
      <p:bldP spid="902163" grpId="0" autoUpdateAnimBg="0"/>
      <p:bldP spid="902164" grpId="0" autoUpdateAnimBg="0"/>
      <p:bldP spid="9021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>
            <a:extLst>
              <a:ext uri="{FF2B5EF4-FFF2-40B4-BE49-F238E27FC236}">
                <a16:creationId xmlns:a16="http://schemas.microsoft.com/office/drawing/2014/main" id="{35A03A63-1AC9-4D42-B0F1-25A048158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379413"/>
            <a:ext cx="7227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anose="02020603050405020304" pitchFamily="18" charset="0"/>
                <a:ea typeface="楷体_GB2312" pitchFamily="49" charset="-122"/>
              </a:rPr>
              <a:t>(2) 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当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u &lt;&lt; c 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洛伦兹变换简化为伽利略变换式</a:t>
            </a:r>
          </a:p>
        </p:txBody>
      </p:sp>
      <p:graphicFrame>
        <p:nvGraphicFramePr>
          <p:cNvPr id="903171" name="Object 3">
            <a:extLst>
              <a:ext uri="{FF2B5EF4-FFF2-40B4-BE49-F238E27FC236}">
                <a16:creationId xmlns:a16="http://schemas.microsoft.com/office/drawing/2014/main" id="{8001B747-77BE-44BD-AB73-019D1454676C}"/>
              </a:ext>
            </a:extLst>
          </p:cNvPr>
          <p:cNvGraphicFramePr>
            <a:graphicFrameLocks/>
          </p:cNvGraphicFramePr>
          <p:nvPr/>
        </p:nvGraphicFramePr>
        <p:xfrm>
          <a:off x="1706563" y="763588"/>
          <a:ext cx="21447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公式" r:id="rId3" imgW="2141313" imgH="853385" progId="Equation.3">
                  <p:embed/>
                </p:oleObj>
              </mc:Choice>
              <mc:Fallback>
                <p:oleObj name="公式" r:id="rId3" imgW="2141313" imgH="853385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563" y="763588"/>
                        <a:ext cx="21447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2" name="AutoShape 4">
            <a:extLst>
              <a:ext uri="{FF2B5EF4-FFF2-40B4-BE49-F238E27FC236}">
                <a16:creationId xmlns:a16="http://schemas.microsoft.com/office/drawing/2014/main" id="{8862B900-8AEC-45DC-9681-F5664D3E7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1052513"/>
            <a:ext cx="762000" cy="360362"/>
          </a:xfrm>
          <a:prstGeom prst="rightArrow">
            <a:avLst>
              <a:gd name="adj1" fmla="val 35417"/>
              <a:gd name="adj2" fmla="val 69163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graphicFrame>
        <p:nvGraphicFramePr>
          <p:cNvPr id="903173" name="Object 5">
            <a:extLst>
              <a:ext uri="{FF2B5EF4-FFF2-40B4-BE49-F238E27FC236}">
                <a16:creationId xmlns:a16="http://schemas.microsoft.com/office/drawing/2014/main" id="{9FFB4DCB-150F-4EAB-9F41-ABDA9A79128D}"/>
              </a:ext>
            </a:extLst>
          </p:cNvPr>
          <p:cNvGraphicFramePr>
            <a:graphicFrameLocks/>
          </p:cNvGraphicFramePr>
          <p:nvPr/>
        </p:nvGraphicFramePr>
        <p:xfrm>
          <a:off x="5110163" y="1009650"/>
          <a:ext cx="1457325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公式" r:id="rId5" imgW="1455576" imgH="312226" progId="Equation.3">
                  <p:embed/>
                </p:oleObj>
              </mc:Choice>
              <mc:Fallback>
                <p:oleObj name="公式" r:id="rId5" imgW="1455576" imgH="312226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0163" y="1009650"/>
                        <a:ext cx="1457325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4" name="Rectangle 6">
            <a:extLst>
              <a:ext uri="{FF2B5EF4-FFF2-40B4-BE49-F238E27FC236}">
                <a16:creationId xmlns:a16="http://schemas.microsoft.com/office/drawing/2014/main" id="{B24ACE18-D18A-402F-A392-53F07FA4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674813"/>
            <a:ext cx="7558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在低速情况下，相对论时空观可由绝对时空观替代</a:t>
            </a:r>
          </a:p>
        </p:txBody>
      </p:sp>
      <p:graphicFrame>
        <p:nvGraphicFramePr>
          <p:cNvPr id="903175" name="Object 7">
            <a:extLst>
              <a:ext uri="{FF2B5EF4-FFF2-40B4-BE49-F238E27FC236}">
                <a16:creationId xmlns:a16="http://schemas.microsoft.com/office/drawing/2014/main" id="{3EA6B541-2368-4740-B645-161826E96BAD}"/>
              </a:ext>
            </a:extLst>
          </p:cNvPr>
          <p:cNvGraphicFramePr>
            <a:graphicFrameLocks/>
          </p:cNvGraphicFramePr>
          <p:nvPr/>
        </p:nvGraphicFramePr>
        <p:xfrm>
          <a:off x="6970713" y="1023938"/>
          <a:ext cx="696912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公式" r:id="rId7" imgW="693202" imgH="312226" progId="Equation.3">
                  <p:embed/>
                </p:oleObj>
              </mc:Choice>
              <mc:Fallback>
                <p:oleObj name="公式" r:id="rId7" imgW="693202" imgH="312226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713" y="1023938"/>
                        <a:ext cx="696912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6" name="Rectangle 8">
            <a:extLst>
              <a:ext uri="{FF2B5EF4-FFF2-40B4-BE49-F238E27FC236}">
                <a16:creationId xmlns:a16="http://schemas.microsoft.com/office/drawing/2014/main" id="{1C5C579E-7313-4218-88CB-FF0B46083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205038"/>
            <a:ext cx="716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latin typeface="Times New Roman" panose="02020603050405020304" pitchFamily="18" charset="0"/>
                <a:ea typeface="楷体_GB2312" pitchFamily="49" charset="-122"/>
              </a:rPr>
              <a:t>(3) 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光速是各种物体运动的一个极限速度  </a:t>
            </a:r>
          </a:p>
        </p:txBody>
      </p:sp>
      <p:graphicFrame>
        <p:nvGraphicFramePr>
          <p:cNvPr id="903177" name="Object 9">
            <a:extLst>
              <a:ext uri="{FF2B5EF4-FFF2-40B4-BE49-F238E27FC236}">
                <a16:creationId xmlns:a16="http://schemas.microsoft.com/office/drawing/2014/main" id="{55BFC4DB-18A1-4DB9-8A73-A6C3625137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890838"/>
          <a:ext cx="6413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公式" r:id="rId9" imgW="731520" imgH="236414" progId="Equation.3">
                  <p:embed/>
                </p:oleObj>
              </mc:Choice>
              <mc:Fallback>
                <p:oleObj name="公式" r:id="rId9" imgW="731520" imgH="236414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890838"/>
                        <a:ext cx="6413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3178" name="Object 10">
            <a:extLst>
              <a:ext uri="{FF2B5EF4-FFF2-40B4-BE49-F238E27FC236}">
                <a16:creationId xmlns:a16="http://schemas.microsoft.com/office/drawing/2014/main" id="{9ECBB253-9FF6-4C51-B966-D0E669FDF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708275"/>
          <a:ext cx="17160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公式" r:id="rId11" imgW="1973611" imgH="434423" progId="Equation.3">
                  <p:embed/>
                </p:oleObj>
              </mc:Choice>
              <mc:Fallback>
                <p:oleObj name="公式" r:id="rId11" imgW="1973611" imgH="434423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708275"/>
                        <a:ext cx="1716088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2225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3179" name="Rectangle 11">
            <a:extLst>
              <a:ext uri="{FF2B5EF4-FFF2-40B4-BE49-F238E27FC236}">
                <a16:creationId xmlns:a16="http://schemas.microsoft.com/office/drawing/2014/main" id="{F12FA001-88B3-44F8-8C3C-AC12A58FA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2746375"/>
            <a:ext cx="464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虚数（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洛伦兹变换失去意义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）</a:t>
            </a:r>
          </a:p>
        </p:txBody>
      </p:sp>
      <p:sp>
        <p:nvSpPr>
          <p:cNvPr id="903180" name="Rectangle 12">
            <a:extLst>
              <a:ext uri="{FF2B5EF4-FFF2-40B4-BE49-F238E27FC236}">
                <a16:creationId xmlns:a16="http://schemas.microsoft.com/office/drawing/2014/main" id="{67D5782E-FF9C-47DE-A5D3-55ABC670F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3284538"/>
            <a:ext cx="5110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任何物体的运动都不会超过光速</a:t>
            </a:r>
          </a:p>
        </p:txBody>
      </p:sp>
      <p:graphicFrame>
        <p:nvGraphicFramePr>
          <p:cNvPr id="902175" name="Object 31">
            <a:extLst>
              <a:ext uri="{FF2B5EF4-FFF2-40B4-BE49-F238E27FC236}">
                <a16:creationId xmlns:a16="http://schemas.microsoft.com/office/drawing/2014/main" id="{60716E84-B22F-491C-B253-C9ACA7F54310}"/>
              </a:ext>
            </a:extLst>
          </p:cNvPr>
          <p:cNvGraphicFramePr>
            <a:graphicFrameLocks/>
          </p:cNvGraphicFramePr>
          <p:nvPr/>
        </p:nvGraphicFramePr>
        <p:xfrm>
          <a:off x="1838325" y="3970338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公式" r:id="rId13" imgW="2179133" imgH="845903" progId="Equation.3">
                  <p:embed/>
                </p:oleObj>
              </mc:Choice>
              <mc:Fallback>
                <p:oleObj name="公式" r:id="rId13" imgW="2179133" imgH="845903" progId="Equation.3">
                  <p:embed/>
                  <p:pic>
                    <p:nvPicPr>
                      <p:cNvPr id="0" name="Object 3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3970338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78" name="Object 34">
            <a:extLst>
              <a:ext uri="{FF2B5EF4-FFF2-40B4-BE49-F238E27FC236}">
                <a16:creationId xmlns:a16="http://schemas.microsoft.com/office/drawing/2014/main" id="{3168D899-7A70-43DF-86E2-6745468D1E6F}"/>
              </a:ext>
            </a:extLst>
          </p:cNvPr>
          <p:cNvGraphicFramePr>
            <a:graphicFrameLocks/>
          </p:cNvGraphicFramePr>
          <p:nvPr/>
        </p:nvGraphicFramePr>
        <p:xfrm>
          <a:off x="5102225" y="3957638"/>
          <a:ext cx="2590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公式" r:id="rId15" imgW="2583211" imgH="891789" progId="Equation.3">
                  <p:embed/>
                </p:oleObj>
              </mc:Choice>
              <mc:Fallback>
                <p:oleObj name="公式" r:id="rId15" imgW="2583211" imgH="891789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3957638"/>
                        <a:ext cx="25908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51" name="Object 43">
            <a:extLst>
              <a:ext uri="{FF2B5EF4-FFF2-40B4-BE49-F238E27FC236}">
                <a16:creationId xmlns:a16="http://schemas.microsoft.com/office/drawing/2014/main" id="{D9C7116F-77C1-4AAB-8A2B-9ED617DCB4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0913" y="5114925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Equation" r:id="rId17" imgW="129384" imgH="167585" progId="Equation.3">
                  <p:embed/>
                </p:oleObj>
              </mc:Choice>
              <mc:Fallback>
                <p:oleObj name="Equation" r:id="rId17" imgW="129384" imgH="167585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5114925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2152" name="Object 8">
            <a:extLst>
              <a:ext uri="{FF2B5EF4-FFF2-40B4-BE49-F238E27FC236}">
                <a16:creationId xmlns:a16="http://schemas.microsoft.com/office/drawing/2014/main" id="{34DC4F4C-C2AD-4AE6-8E9D-A41BAF8F1B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58850" y="6015038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Equation" r:id="rId19" imgW="167702" imgH="167585" progId="Equation.3">
                  <p:embed/>
                </p:oleObj>
              </mc:Choice>
              <mc:Fallback>
                <p:oleObj name="Equation" r:id="rId19" imgW="167702" imgH="16758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6015038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59">
            <a:extLst>
              <a:ext uri="{FF2B5EF4-FFF2-40B4-BE49-F238E27FC236}">
                <a16:creationId xmlns:a16="http://schemas.microsoft.com/office/drawing/2014/main" id="{417A5643-179B-4AE6-AD19-582F901C0FB4}"/>
              </a:ext>
            </a:extLst>
          </p:cNvPr>
          <p:cNvGraphicFramePr>
            <a:graphicFrameLocks/>
          </p:cNvGraphicFramePr>
          <p:nvPr/>
        </p:nvGraphicFramePr>
        <p:xfrm>
          <a:off x="7197725" y="5821363"/>
          <a:ext cx="835025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8" name="Equation" r:id="rId21" imgW="472253" imgH="167585" progId="Equation.DSMT4">
                  <p:embed/>
                </p:oleObj>
              </mc:Choice>
              <mc:Fallback>
                <p:oleObj name="Equation" r:id="rId21" imgW="472253" imgH="167585" progId="Equation.DSMT4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7725" y="5821363"/>
                        <a:ext cx="835025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0">
            <a:extLst>
              <a:ext uri="{FF2B5EF4-FFF2-40B4-BE49-F238E27FC236}">
                <a16:creationId xmlns:a16="http://schemas.microsoft.com/office/drawing/2014/main" id="{B28B6A2D-7859-4E39-ACFA-A9423E533E6D}"/>
              </a:ext>
            </a:extLst>
          </p:cNvPr>
          <p:cNvGraphicFramePr>
            <a:graphicFrameLocks/>
          </p:cNvGraphicFramePr>
          <p:nvPr/>
        </p:nvGraphicFramePr>
        <p:xfrm>
          <a:off x="7219950" y="6249988"/>
          <a:ext cx="86518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9" name="Equation" r:id="rId23" imgW="472253" imgH="167585" progId="Equation.DSMT4">
                  <p:embed/>
                </p:oleObj>
              </mc:Choice>
              <mc:Fallback>
                <p:oleObj name="Equation" r:id="rId23" imgW="472253" imgH="167585" progId="Equation.DSMT4">
                  <p:embed/>
                  <p:pic>
                    <p:nvPicPr>
                      <p:cNvPr id="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950" y="6249988"/>
                        <a:ext cx="86518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3">
            <a:extLst>
              <a:ext uri="{FF2B5EF4-FFF2-40B4-BE49-F238E27FC236}">
                <a16:creationId xmlns:a16="http://schemas.microsoft.com/office/drawing/2014/main" id="{FAE7F1EE-B1A0-40B7-B80C-12CEF9C7E4FD}"/>
              </a:ext>
            </a:extLst>
          </p:cNvPr>
          <p:cNvGraphicFramePr>
            <a:graphicFrameLocks/>
          </p:cNvGraphicFramePr>
          <p:nvPr/>
        </p:nvGraphicFramePr>
        <p:xfrm>
          <a:off x="1778000" y="5035550"/>
          <a:ext cx="93027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0" name="公式" r:id="rId25" imgW="426969" imgH="167585" progId="Equation.3">
                  <p:embed/>
                </p:oleObj>
              </mc:Choice>
              <mc:Fallback>
                <p:oleObj name="公式" r:id="rId25" imgW="426969" imgH="167585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5035550"/>
                        <a:ext cx="93027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9">
            <a:extLst>
              <a:ext uri="{FF2B5EF4-FFF2-40B4-BE49-F238E27FC236}">
                <a16:creationId xmlns:a16="http://schemas.microsoft.com/office/drawing/2014/main" id="{9AD344B3-D421-4CFD-AD3A-F9E222FDD058}"/>
              </a:ext>
            </a:extLst>
          </p:cNvPr>
          <p:cNvGraphicFramePr>
            <a:graphicFrameLocks/>
          </p:cNvGraphicFramePr>
          <p:nvPr/>
        </p:nvGraphicFramePr>
        <p:xfrm>
          <a:off x="1752600" y="5389563"/>
          <a:ext cx="9556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1" name="公式" r:id="rId27" imgW="411542" imgH="167585" progId="Equation.3">
                  <p:embed/>
                </p:oleObj>
              </mc:Choice>
              <mc:Fallback>
                <p:oleObj name="公式" r:id="rId27" imgW="411542" imgH="16758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389563"/>
                        <a:ext cx="9556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62DE407-0FFC-4DEF-BE55-C0156E9AEA83}"/>
              </a:ext>
            </a:extLst>
          </p:cNvPr>
          <p:cNvGraphicFramePr>
            <a:graphicFrameLocks/>
          </p:cNvGraphicFramePr>
          <p:nvPr/>
        </p:nvGraphicFramePr>
        <p:xfrm>
          <a:off x="1690688" y="5834063"/>
          <a:ext cx="10128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2" name="公式" r:id="rId29" imgW="464789" imgH="167585" progId="Equation.3">
                  <p:embed/>
                </p:oleObj>
              </mc:Choice>
              <mc:Fallback>
                <p:oleObj name="公式" r:id="rId29" imgW="464789" imgH="167585" progId="Equation.3">
                  <p:embed/>
                  <p:pic>
                    <p:nvPicPr>
                      <p:cNvPr id="0" name="Object 15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5834063"/>
                        <a:ext cx="10128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937244A-1CF9-41EB-AB67-A9242A6692FB}"/>
              </a:ext>
            </a:extLst>
          </p:cNvPr>
          <p:cNvGraphicFramePr>
            <a:graphicFrameLocks/>
          </p:cNvGraphicFramePr>
          <p:nvPr/>
        </p:nvGraphicFramePr>
        <p:xfrm>
          <a:off x="1628775" y="6211888"/>
          <a:ext cx="1041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公式" r:id="rId31" imgW="449362" imgH="167585" progId="Equation.3">
                  <p:embed/>
                </p:oleObj>
              </mc:Choice>
              <mc:Fallback>
                <p:oleObj name="公式" r:id="rId31" imgW="449362" imgH="167585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8775" y="6211888"/>
                        <a:ext cx="1041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EDAA599-80FB-4EB2-A1F9-A20727A84217}"/>
              </a:ext>
            </a:extLst>
          </p:cNvPr>
          <p:cNvGraphicFramePr>
            <a:graphicFrameLocks/>
          </p:cNvGraphicFramePr>
          <p:nvPr/>
        </p:nvGraphicFramePr>
        <p:xfrm>
          <a:off x="3467100" y="4965700"/>
          <a:ext cx="93027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4" name="公式" r:id="rId33" imgW="426969" imgH="167585" progId="Equation.3">
                  <p:embed/>
                </p:oleObj>
              </mc:Choice>
              <mc:Fallback>
                <p:oleObj name="公式" r:id="rId33" imgW="426969" imgH="167585" progId="Equation.3">
                  <p:embed/>
                  <p:pic>
                    <p:nvPicPr>
                      <p:cNvPr id="0" name="Object 17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7100" y="4965700"/>
                        <a:ext cx="93027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AA43572-E716-4286-964C-D316F2180E7C}"/>
              </a:ext>
            </a:extLst>
          </p:cNvPr>
          <p:cNvGraphicFramePr>
            <a:graphicFrameLocks/>
          </p:cNvGraphicFramePr>
          <p:nvPr/>
        </p:nvGraphicFramePr>
        <p:xfrm>
          <a:off x="3441700" y="5319713"/>
          <a:ext cx="9556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5" name="公式" r:id="rId35" imgW="411542" imgH="167585" progId="Equation.3">
                  <p:embed/>
                </p:oleObj>
              </mc:Choice>
              <mc:Fallback>
                <p:oleObj name="公式" r:id="rId35" imgW="411542" imgH="16758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1700" y="5319713"/>
                        <a:ext cx="9556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080C070-FEC2-4B01-B2BB-2855623E6644}"/>
              </a:ext>
            </a:extLst>
          </p:cNvPr>
          <p:cNvGraphicFramePr>
            <a:graphicFrameLocks/>
          </p:cNvGraphicFramePr>
          <p:nvPr/>
        </p:nvGraphicFramePr>
        <p:xfrm>
          <a:off x="3379788" y="5764213"/>
          <a:ext cx="10128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公式" r:id="rId37" imgW="464789" imgH="167585" progId="Equation.3">
                  <p:embed/>
                </p:oleObj>
              </mc:Choice>
              <mc:Fallback>
                <p:oleObj name="公式" r:id="rId37" imgW="464789" imgH="16758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788" y="5764213"/>
                        <a:ext cx="10128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EF86658-E968-47E9-9DB7-3567EB5ECEB7}"/>
              </a:ext>
            </a:extLst>
          </p:cNvPr>
          <p:cNvGraphicFramePr>
            <a:graphicFrameLocks/>
          </p:cNvGraphicFramePr>
          <p:nvPr/>
        </p:nvGraphicFramePr>
        <p:xfrm>
          <a:off x="3317875" y="6142038"/>
          <a:ext cx="1041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公式" r:id="rId39" imgW="449362" imgH="167585" progId="Equation.3">
                  <p:embed/>
                </p:oleObj>
              </mc:Choice>
              <mc:Fallback>
                <p:oleObj name="公式" r:id="rId39" imgW="449362" imgH="167585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6142038"/>
                        <a:ext cx="1041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406A763-85D2-4B58-88F1-4C41697E8E55}"/>
              </a:ext>
            </a:extLst>
          </p:cNvPr>
          <p:cNvGraphicFramePr>
            <a:graphicFrameLocks/>
          </p:cNvGraphicFramePr>
          <p:nvPr/>
        </p:nvGraphicFramePr>
        <p:xfrm>
          <a:off x="5341938" y="4954588"/>
          <a:ext cx="9572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公式" r:id="rId41" imgW="434433" imgH="167585" progId="Equation.3">
                  <p:embed/>
                </p:oleObj>
              </mc:Choice>
              <mc:Fallback>
                <p:oleObj name="公式" r:id="rId41" imgW="434433" imgH="167585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938" y="4954588"/>
                        <a:ext cx="9572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1354D5A3-A203-40D6-8767-2741FFEA8548}"/>
              </a:ext>
            </a:extLst>
          </p:cNvPr>
          <p:cNvGraphicFramePr>
            <a:graphicFrameLocks/>
          </p:cNvGraphicFramePr>
          <p:nvPr/>
        </p:nvGraphicFramePr>
        <p:xfrm>
          <a:off x="5329238" y="5308600"/>
          <a:ext cx="9556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公式" r:id="rId43" imgW="411542" imgH="167585" progId="Equation.3">
                  <p:embed/>
                </p:oleObj>
              </mc:Choice>
              <mc:Fallback>
                <p:oleObj name="公式" r:id="rId43" imgW="411542" imgH="16758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9238" y="5308600"/>
                        <a:ext cx="9556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7EF384E4-2BA5-4D1A-B678-8ABBE8A6721E}"/>
              </a:ext>
            </a:extLst>
          </p:cNvPr>
          <p:cNvGraphicFramePr>
            <a:graphicFrameLocks/>
          </p:cNvGraphicFramePr>
          <p:nvPr/>
        </p:nvGraphicFramePr>
        <p:xfrm>
          <a:off x="5267325" y="5753100"/>
          <a:ext cx="10128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0" name="公式" r:id="rId45" imgW="464789" imgH="167585" progId="Equation.3">
                  <p:embed/>
                </p:oleObj>
              </mc:Choice>
              <mc:Fallback>
                <p:oleObj name="公式" r:id="rId45" imgW="464789" imgH="167585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325" y="5753100"/>
                        <a:ext cx="1012825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8680CAAF-043E-4CBC-BDFB-1D6202F8E79F}"/>
              </a:ext>
            </a:extLst>
          </p:cNvPr>
          <p:cNvGraphicFramePr>
            <a:graphicFrameLocks/>
          </p:cNvGraphicFramePr>
          <p:nvPr/>
        </p:nvGraphicFramePr>
        <p:xfrm>
          <a:off x="5205413" y="6130925"/>
          <a:ext cx="1041400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公式" r:id="rId47" imgW="449362" imgH="167585" progId="Equation.3">
                  <p:embed/>
                </p:oleObj>
              </mc:Choice>
              <mc:Fallback>
                <p:oleObj name="公式" r:id="rId47" imgW="449362" imgH="16758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413" y="6130925"/>
                        <a:ext cx="1041400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998A68F5-8C55-4678-AF63-5E421D2C24D6}"/>
              </a:ext>
            </a:extLst>
          </p:cNvPr>
          <p:cNvGraphicFramePr>
            <a:graphicFrameLocks/>
          </p:cNvGraphicFramePr>
          <p:nvPr/>
        </p:nvGraphicFramePr>
        <p:xfrm>
          <a:off x="6923088" y="4979988"/>
          <a:ext cx="95726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2" name="公式" r:id="rId49" imgW="434433" imgH="167585" progId="Equation.3">
                  <p:embed/>
                </p:oleObj>
              </mc:Choice>
              <mc:Fallback>
                <p:oleObj name="公式" r:id="rId49" imgW="434433" imgH="16758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3088" y="4979988"/>
                        <a:ext cx="95726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D0BE5541-DB9F-4086-A65A-322F65B959B9}"/>
              </a:ext>
            </a:extLst>
          </p:cNvPr>
          <p:cNvGraphicFramePr>
            <a:graphicFrameLocks/>
          </p:cNvGraphicFramePr>
          <p:nvPr/>
        </p:nvGraphicFramePr>
        <p:xfrm>
          <a:off x="6910388" y="5334000"/>
          <a:ext cx="955675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3" name="公式" r:id="rId51" imgW="411542" imgH="167585" progId="Equation.3">
                  <p:embed/>
                </p:oleObj>
              </mc:Choice>
              <mc:Fallback>
                <p:oleObj name="公式" r:id="rId51" imgW="411542" imgH="167585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388" y="5334000"/>
                        <a:ext cx="955675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0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90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3170" grpId="0" autoUpdateAnimBg="0"/>
      <p:bldP spid="903172" grpId="0" animBg="1"/>
      <p:bldP spid="903174" grpId="0" autoUpdateAnimBg="0"/>
      <p:bldP spid="903176" grpId="0" autoUpdateAnimBg="0"/>
      <p:bldP spid="903179" grpId="0" autoUpdateAnimBg="0"/>
      <p:bldP spid="90318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Text Box 2">
            <a:extLst>
              <a:ext uri="{FF2B5EF4-FFF2-40B4-BE49-F238E27FC236}">
                <a16:creationId xmlns:a16="http://schemas.microsoft.com/office/drawing/2014/main" id="{3F48B2A7-6BD4-4DC3-A122-AEA338768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388938"/>
            <a:ext cx="6219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二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由洛仑兹变换看相对论时空观</a:t>
            </a:r>
          </a:p>
        </p:txBody>
      </p:sp>
      <p:graphicFrame>
        <p:nvGraphicFramePr>
          <p:cNvPr id="904195" name="Object 3">
            <a:extLst>
              <a:ext uri="{FF2B5EF4-FFF2-40B4-BE49-F238E27FC236}">
                <a16:creationId xmlns:a16="http://schemas.microsoft.com/office/drawing/2014/main" id="{99E20FEB-7CED-42F7-A676-85BB3DD4735B}"/>
              </a:ext>
            </a:extLst>
          </p:cNvPr>
          <p:cNvGraphicFramePr>
            <a:graphicFrameLocks/>
          </p:cNvGraphicFramePr>
          <p:nvPr/>
        </p:nvGraphicFramePr>
        <p:xfrm>
          <a:off x="4867275" y="1187450"/>
          <a:ext cx="11699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公式" r:id="rId3" imgW="1143062" imgH="343149" progId="Equation.3">
                  <p:embed/>
                </p:oleObj>
              </mc:Choice>
              <mc:Fallback>
                <p:oleObj name="公式" r:id="rId3" imgW="1143062" imgH="343149" progId="Equation.3">
                  <p:embed/>
                  <p:pic>
                    <p:nvPicPr>
                      <p:cNvPr id="904195" name="Object 3">
                        <a:extLst>
                          <a:ext uri="{FF2B5EF4-FFF2-40B4-BE49-F238E27FC236}">
                            <a16:creationId xmlns:a16="http://schemas.microsoft.com/office/drawing/2014/main" id="{99E20FEB-7CED-42F7-A676-85BB3DD4735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7275" y="1187450"/>
                        <a:ext cx="11699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196" name="Text Box 4">
            <a:extLst>
              <a:ext uri="{FF2B5EF4-FFF2-40B4-BE49-F238E27FC236}">
                <a16:creationId xmlns:a16="http://schemas.microsoft.com/office/drawing/2014/main" id="{10F0EE9B-65B8-40F3-8D39-E29196208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41413"/>
            <a:ext cx="2632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同时性的相对性</a:t>
            </a:r>
            <a:endParaRPr kumimoji="1" lang="zh-CN" altLang="en-US" b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4197" name="Object 5">
            <a:extLst>
              <a:ext uri="{FF2B5EF4-FFF2-40B4-BE49-F238E27FC236}">
                <a16:creationId xmlns:a16="http://schemas.microsoft.com/office/drawing/2014/main" id="{31AC857A-7703-4E41-ABC6-4BB57A315D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2550" y="1160463"/>
          <a:ext cx="446088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Equation" r:id="rId5" imgW="152276" imgH="152622" progId="Equation.3">
                  <p:embed/>
                </p:oleObj>
              </mc:Choice>
              <mc:Fallback>
                <p:oleObj name="Equation" r:id="rId5" imgW="152276" imgH="152622" progId="Equation.3">
                  <p:embed/>
                  <p:pic>
                    <p:nvPicPr>
                      <p:cNvPr id="904197" name="Object 5">
                        <a:extLst>
                          <a:ext uri="{FF2B5EF4-FFF2-40B4-BE49-F238E27FC236}">
                            <a16:creationId xmlns:a16="http://schemas.microsoft.com/office/drawing/2014/main" id="{31AC857A-7703-4E41-ABC6-4BB57A315D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2550" y="1160463"/>
                        <a:ext cx="446088" cy="4476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198" name="Object 6">
            <a:extLst>
              <a:ext uri="{FF2B5EF4-FFF2-40B4-BE49-F238E27FC236}">
                <a16:creationId xmlns:a16="http://schemas.microsoft.com/office/drawing/2014/main" id="{FE7CC82D-D5B5-41B4-ACC0-8D59ADCBF533}"/>
              </a:ext>
            </a:extLst>
          </p:cNvPr>
          <p:cNvGraphicFramePr>
            <a:graphicFrameLocks/>
          </p:cNvGraphicFramePr>
          <p:nvPr/>
        </p:nvGraphicFramePr>
        <p:xfrm>
          <a:off x="6235700" y="1212850"/>
          <a:ext cx="11445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" name="公式" r:id="rId7" imgW="1120171" imgH="297263" progId="Equation.3">
                  <p:embed/>
                </p:oleObj>
              </mc:Choice>
              <mc:Fallback>
                <p:oleObj name="公式" r:id="rId7" imgW="1120171" imgH="297263" progId="Equation.3">
                  <p:embed/>
                  <p:pic>
                    <p:nvPicPr>
                      <p:cNvPr id="904198" name="Object 6">
                        <a:extLst>
                          <a:ext uri="{FF2B5EF4-FFF2-40B4-BE49-F238E27FC236}">
                            <a16:creationId xmlns:a16="http://schemas.microsoft.com/office/drawing/2014/main" id="{FE7CC82D-D5B5-41B4-ACC0-8D59ADCBF53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5700" y="1212850"/>
                        <a:ext cx="11445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199" name="Object 7">
            <a:extLst>
              <a:ext uri="{FF2B5EF4-FFF2-40B4-BE49-F238E27FC236}">
                <a16:creationId xmlns:a16="http://schemas.microsoft.com/office/drawing/2014/main" id="{34199F88-40BA-4CA4-8064-2EFECE324E18}"/>
              </a:ext>
            </a:extLst>
          </p:cNvPr>
          <p:cNvGraphicFramePr>
            <a:graphicFrameLocks/>
          </p:cNvGraphicFramePr>
          <p:nvPr/>
        </p:nvGraphicFramePr>
        <p:xfrm>
          <a:off x="2051050" y="1773238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9" name="公式" r:id="rId9" imgW="2666813" imgH="876328" progId="Equation.3">
                  <p:embed/>
                </p:oleObj>
              </mc:Choice>
              <mc:Fallback>
                <p:oleObj name="公式" r:id="rId9" imgW="2666813" imgH="876328" progId="Equation.3">
                  <p:embed/>
                  <p:pic>
                    <p:nvPicPr>
                      <p:cNvPr id="904199" name="Object 7">
                        <a:extLst>
                          <a:ext uri="{FF2B5EF4-FFF2-40B4-BE49-F238E27FC236}">
                            <a16:creationId xmlns:a16="http://schemas.microsoft.com/office/drawing/2014/main" id="{34199F88-40BA-4CA4-8064-2EFECE324E1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773238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0" name="Object 8">
            <a:extLst>
              <a:ext uri="{FF2B5EF4-FFF2-40B4-BE49-F238E27FC236}">
                <a16:creationId xmlns:a16="http://schemas.microsoft.com/office/drawing/2014/main" id="{93420B43-82F8-469F-8C24-BA243A0D67F2}"/>
              </a:ext>
            </a:extLst>
          </p:cNvPr>
          <p:cNvGraphicFramePr>
            <a:graphicFrameLocks/>
          </p:cNvGraphicFramePr>
          <p:nvPr/>
        </p:nvGraphicFramePr>
        <p:xfrm>
          <a:off x="6300788" y="2027238"/>
          <a:ext cx="1003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0" name="公式" r:id="rId11" imgW="982824" imgH="297263" progId="Equation.3">
                  <p:embed/>
                </p:oleObj>
              </mc:Choice>
              <mc:Fallback>
                <p:oleObj name="公式" r:id="rId11" imgW="982824" imgH="297263" progId="Equation.3">
                  <p:embed/>
                  <p:pic>
                    <p:nvPicPr>
                      <p:cNvPr id="904200" name="Object 8">
                        <a:extLst>
                          <a:ext uri="{FF2B5EF4-FFF2-40B4-BE49-F238E27FC236}">
                            <a16:creationId xmlns:a16="http://schemas.microsoft.com/office/drawing/2014/main" id="{93420B43-82F8-469F-8C24-BA243A0D67F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027238"/>
                        <a:ext cx="10033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201" name="AutoShape 9">
            <a:extLst>
              <a:ext uri="{FF2B5EF4-FFF2-40B4-BE49-F238E27FC236}">
                <a16:creationId xmlns:a16="http://schemas.microsoft.com/office/drawing/2014/main" id="{D82A46F8-E7E9-42F2-853B-B12B727B3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2060575"/>
            <a:ext cx="1193800" cy="290513"/>
          </a:xfrm>
          <a:prstGeom prst="rightArrow">
            <a:avLst>
              <a:gd name="adj1" fmla="val 35648"/>
              <a:gd name="adj2" fmla="val 114204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graphicFrame>
        <p:nvGraphicFramePr>
          <p:cNvPr id="904202" name="Object 10">
            <a:extLst>
              <a:ext uri="{FF2B5EF4-FFF2-40B4-BE49-F238E27FC236}">
                <a16:creationId xmlns:a16="http://schemas.microsoft.com/office/drawing/2014/main" id="{22EE971D-FE66-4E81-B31F-D425854A8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6663" y="1963738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1" name="Equation" r:id="rId13" imgW="114456" imgH="152622" progId="Equation.3">
                  <p:embed/>
                </p:oleObj>
              </mc:Choice>
              <mc:Fallback>
                <p:oleObj name="Equation" r:id="rId13" imgW="114456" imgH="152622" progId="Equation.3">
                  <p:embed/>
                  <p:pic>
                    <p:nvPicPr>
                      <p:cNvPr id="904202" name="Object 10">
                        <a:extLst>
                          <a:ext uri="{FF2B5EF4-FFF2-40B4-BE49-F238E27FC236}">
                            <a16:creationId xmlns:a16="http://schemas.microsoft.com/office/drawing/2014/main" id="{22EE971D-FE66-4E81-B31F-D425854A8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663" y="1963738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203" name="Text Box 11">
            <a:extLst>
              <a:ext uri="{FF2B5EF4-FFF2-40B4-BE49-F238E27FC236}">
                <a16:creationId xmlns:a16="http://schemas.microsoft.com/office/drawing/2014/main" id="{73488782-253D-4B58-AC49-BA0446960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819400"/>
            <a:ext cx="171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时间延缓</a:t>
            </a:r>
            <a:endParaRPr kumimoji="1" lang="zh-CN" altLang="en-US" b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4204" name="Object 12">
            <a:extLst>
              <a:ext uri="{FF2B5EF4-FFF2-40B4-BE49-F238E27FC236}">
                <a16:creationId xmlns:a16="http://schemas.microsoft.com/office/drawing/2014/main" id="{BA8342DE-76B4-47F9-8DA6-4E7C2B91DB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79850" y="2838450"/>
          <a:ext cx="4445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15" imgW="152276" imgH="152622" progId="Equation.3">
                  <p:embed/>
                </p:oleObj>
              </mc:Choice>
              <mc:Fallback>
                <p:oleObj name="Equation" r:id="rId15" imgW="152276" imgH="152622" progId="Equation.3">
                  <p:embed/>
                  <p:pic>
                    <p:nvPicPr>
                      <p:cNvPr id="904204" name="Object 12">
                        <a:extLst>
                          <a:ext uri="{FF2B5EF4-FFF2-40B4-BE49-F238E27FC236}">
                            <a16:creationId xmlns:a16="http://schemas.microsoft.com/office/drawing/2014/main" id="{BA8342DE-76B4-47F9-8DA6-4E7C2B91DB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9850" y="2838450"/>
                        <a:ext cx="444500" cy="4460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5" name="Object 13">
            <a:extLst>
              <a:ext uri="{FF2B5EF4-FFF2-40B4-BE49-F238E27FC236}">
                <a16:creationId xmlns:a16="http://schemas.microsoft.com/office/drawing/2014/main" id="{C804166C-C5E4-4714-99CA-1664C9601C7D}"/>
              </a:ext>
            </a:extLst>
          </p:cNvPr>
          <p:cNvGraphicFramePr>
            <a:graphicFrameLocks/>
          </p:cNvGraphicFramePr>
          <p:nvPr/>
        </p:nvGraphicFramePr>
        <p:xfrm>
          <a:off x="4787900" y="2863850"/>
          <a:ext cx="12207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公式" r:id="rId17" imgW="1196309" imgH="343149" progId="Equation.3">
                  <p:embed/>
                </p:oleObj>
              </mc:Choice>
              <mc:Fallback>
                <p:oleObj name="公式" r:id="rId17" imgW="1196309" imgH="343149" progId="Equation.3">
                  <p:embed/>
                  <p:pic>
                    <p:nvPicPr>
                      <p:cNvPr id="904205" name="Object 13">
                        <a:extLst>
                          <a:ext uri="{FF2B5EF4-FFF2-40B4-BE49-F238E27FC236}">
                            <a16:creationId xmlns:a16="http://schemas.microsoft.com/office/drawing/2014/main" id="{C804166C-C5E4-4714-99CA-1664C9601C7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863850"/>
                        <a:ext cx="12207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6" name="Object 14">
            <a:extLst>
              <a:ext uri="{FF2B5EF4-FFF2-40B4-BE49-F238E27FC236}">
                <a16:creationId xmlns:a16="http://schemas.microsoft.com/office/drawing/2014/main" id="{606C0EE8-925A-4639-9C6D-C93AF9BAE0A3}"/>
              </a:ext>
            </a:extLst>
          </p:cNvPr>
          <p:cNvGraphicFramePr>
            <a:graphicFrameLocks/>
          </p:cNvGraphicFramePr>
          <p:nvPr/>
        </p:nvGraphicFramePr>
        <p:xfrm>
          <a:off x="6300788" y="2832100"/>
          <a:ext cx="11969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4" name="公式" r:id="rId19" imgW="1173418" imgH="411480" progId="Equation.3">
                  <p:embed/>
                </p:oleObj>
              </mc:Choice>
              <mc:Fallback>
                <p:oleObj name="公式" r:id="rId19" imgW="1173418" imgH="411480" progId="Equation.3">
                  <p:embed/>
                  <p:pic>
                    <p:nvPicPr>
                      <p:cNvPr id="904206" name="Object 14">
                        <a:extLst>
                          <a:ext uri="{FF2B5EF4-FFF2-40B4-BE49-F238E27FC236}">
                            <a16:creationId xmlns:a16="http://schemas.microsoft.com/office/drawing/2014/main" id="{606C0EE8-925A-4639-9C6D-C93AF9BAE0A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2832100"/>
                        <a:ext cx="11969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7" name="Object 15">
            <a:extLst>
              <a:ext uri="{FF2B5EF4-FFF2-40B4-BE49-F238E27FC236}">
                <a16:creationId xmlns:a16="http://schemas.microsoft.com/office/drawing/2014/main" id="{98E63AD7-08AB-43AC-8034-90ECB365C7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3692525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Equation" r:id="rId21" imgW="114456" imgH="152622" progId="Equation.3">
                  <p:embed/>
                </p:oleObj>
              </mc:Choice>
              <mc:Fallback>
                <p:oleObj name="Equation" r:id="rId21" imgW="114456" imgH="152622" progId="Equation.3">
                  <p:embed/>
                  <p:pic>
                    <p:nvPicPr>
                      <p:cNvPr id="904207" name="Object 15">
                        <a:extLst>
                          <a:ext uri="{FF2B5EF4-FFF2-40B4-BE49-F238E27FC236}">
                            <a16:creationId xmlns:a16="http://schemas.microsoft.com/office/drawing/2014/main" id="{98E63AD7-08AB-43AC-8034-90ECB365C7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3692525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8" name="Object 16">
            <a:extLst>
              <a:ext uri="{FF2B5EF4-FFF2-40B4-BE49-F238E27FC236}">
                <a16:creationId xmlns:a16="http://schemas.microsoft.com/office/drawing/2014/main" id="{DB00AA0E-0A92-41AE-9008-8AE49C472EEC}"/>
              </a:ext>
            </a:extLst>
          </p:cNvPr>
          <p:cNvGraphicFramePr>
            <a:graphicFrameLocks/>
          </p:cNvGraphicFramePr>
          <p:nvPr/>
        </p:nvGraphicFramePr>
        <p:xfrm>
          <a:off x="2039938" y="3463925"/>
          <a:ext cx="26924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公式" r:id="rId23" imgW="2666813" imgH="876328" progId="Equation.3">
                  <p:embed/>
                </p:oleObj>
              </mc:Choice>
              <mc:Fallback>
                <p:oleObj name="公式" r:id="rId23" imgW="2666813" imgH="876328" progId="Equation.3">
                  <p:embed/>
                  <p:pic>
                    <p:nvPicPr>
                      <p:cNvPr id="904208" name="Object 16">
                        <a:extLst>
                          <a:ext uri="{FF2B5EF4-FFF2-40B4-BE49-F238E27FC236}">
                            <a16:creationId xmlns:a16="http://schemas.microsoft.com/office/drawing/2014/main" id="{DB00AA0E-0A92-41AE-9008-8AE49C472EE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938" y="3463925"/>
                        <a:ext cx="26924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09" name="Object 17">
            <a:extLst>
              <a:ext uri="{FF2B5EF4-FFF2-40B4-BE49-F238E27FC236}">
                <a16:creationId xmlns:a16="http://schemas.microsoft.com/office/drawing/2014/main" id="{01844431-FAF5-48B3-8702-B9DD66DE39DB}"/>
              </a:ext>
            </a:extLst>
          </p:cNvPr>
          <p:cNvGraphicFramePr>
            <a:graphicFrameLocks/>
          </p:cNvGraphicFramePr>
          <p:nvPr/>
        </p:nvGraphicFramePr>
        <p:xfrm>
          <a:off x="6313488" y="3482975"/>
          <a:ext cx="23622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公式" r:id="rId25" imgW="2339371" imgH="838422" progId="Equation.3">
                  <p:embed/>
                </p:oleObj>
              </mc:Choice>
              <mc:Fallback>
                <p:oleObj name="公式" r:id="rId25" imgW="2339371" imgH="838422" progId="Equation.3">
                  <p:embed/>
                  <p:pic>
                    <p:nvPicPr>
                      <p:cNvPr id="904209" name="Object 17">
                        <a:extLst>
                          <a:ext uri="{FF2B5EF4-FFF2-40B4-BE49-F238E27FC236}">
                            <a16:creationId xmlns:a16="http://schemas.microsoft.com/office/drawing/2014/main" id="{01844431-FAF5-48B3-8702-B9DD66DE39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3488" y="3482975"/>
                        <a:ext cx="23622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210" name="AutoShape 18">
            <a:extLst>
              <a:ext uri="{FF2B5EF4-FFF2-40B4-BE49-F238E27FC236}">
                <a16:creationId xmlns:a16="http://schemas.microsoft.com/office/drawing/2014/main" id="{BFB3EE0D-DDE4-4A8E-BF38-ACEB9070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3786188"/>
            <a:ext cx="1150938" cy="290512"/>
          </a:xfrm>
          <a:prstGeom prst="rightArrow">
            <a:avLst>
              <a:gd name="adj1" fmla="val 35648"/>
              <a:gd name="adj2" fmla="val 109297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sp>
        <p:nvSpPr>
          <p:cNvPr id="904211" name="Text Box 19">
            <a:extLst>
              <a:ext uri="{FF2B5EF4-FFF2-40B4-BE49-F238E27FC236}">
                <a16:creationId xmlns:a16="http://schemas.microsoft.com/office/drawing/2014/main" id="{F470D3D2-90BB-488B-A8EC-0DDB973BF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556125"/>
            <a:ext cx="171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长度收缩</a:t>
            </a:r>
            <a:endParaRPr kumimoji="1" lang="zh-CN" altLang="en-US" b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4212" name="Object 20">
            <a:extLst>
              <a:ext uri="{FF2B5EF4-FFF2-40B4-BE49-F238E27FC236}">
                <a16:creationId xmlns:a16="http://schemas.microsoft.com/office/drawing/2014/main" id="{0EC1D342-82E1-43E5-9887-3222DA49F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4300" y="4562475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8" name="Equation" r:id="rId27" imgW="114456" imgH="152622" progId="Equation.3">
                  <p:embed/>
                </p:oleObj>
              </mc:Choice>
              <mc:Fallback>
                <p:oleObj name="Equation" r:id="rId27" imgW="114456" imgH="152622" progId="Equation.3">
                  <p:embed/>
                  <p:pic>
                    <p:nvPicPr>
                      <p:cNvPr id="904212" name="Object 20">
                        <a:extLst>
                          <a:ext uri="{FF2B5EF4-FFF2-40B4-BE49-F238E27FC236}">
                            <a16:creationId xmlns:a16="http://schemas.microsoft.com/office/drawing/2014/main" id="{0EC1D342-82E1-43E5-9887-3222DA49F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562475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13" name="Object 21">
            <a:extLst>
              <a:ext uri="{FF2B5EF4-FFF2-40B4-BE49-F238E27FC236}">
                <a16:creationId xmlns:a16="http://schemas.microsoft.com/office/drawing/2014/main" id="{86637FB2-EC9E-4D71-87CC-725C93393151}"/>
              </a:ext>
            </a:extLst>
          </p:cNvPr>
          <p:cNvGraphicFramePr>
            <a:graphicFrameLocks/>
          </p:cNvGraphicFramePr>
          <p:nvPr/>
        </p:nvGraphicFramePr>
        <p:xfrm>
          <a:off x="4645025" y="4600575"/>
          <a:ext cx="1081088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公式" r:id="rId29" imgW="1058962" imgH="343149" progId="Equation.3">
                  <p:embed/>
                </p:oleObj>
              </mc:Choice>
              <mc:Fallback>
                <p:oleObj name="公式" r:id="rId29" imgW="1058962" imgH="343149" progId="Equation.3">
                  <p:embed/>
                  <p:pic>
                    <p:nvPicPr>
                      <p:cNvPr id="904213" name="Object 21">
                        <a:extLst>
                          <a:ext uri="{FF2B5EF4-FFF2-40B4-BE49-F238E27FC236}">
                            <a16:creationId xmlns:a16="http://schemas.microsoft.com/office/drawing/2014/main" id="{86637FB2-EC9E-4D71-87CC-725C9339315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4600575"/>
                        <a:ext cx="1081088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14" name="Object 22">
            <a:extLst>
              <a:ext uri="{FF2B5EF4-FFF2-40B4-BE49-F238E27FC236}">
                <a16:creationId xmlns:a16="http://schemas.microsoft.com/office/drawing/2014/main" id="{16CB9B45-7E72-445D-A70E-AA559AE87CB6}"/>
              </a:ext>
            </a:extLst>
          </p:cNvPr>
          <p:cNvGraphicFramePr>
            <a:graphicFrameLocks/>
          </p:cNvGraphicFramePr>
          <p:nvPr/>
        </p:nvGraphicFramePr>
        <p:xfrm>
          <a:off x="6084888" y="4625975"/>
          <a:ext cx="99218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公式" r:id="rId31" imgW="967896" imgH="297263" progId="Equation.3">
                  <p:embed/>
                </p:oleObj>
              </mc:Choice>
              <mc:Fallback>
                <p:oleObj name="公式" r:id="rId31" imgW="967896" imgH="297263" progId="Equation.3">
                  <p:embed/>
                  <p:pic>
                    <p:nvPicPr>
                      <p:cNvPr id="904214" name="Object 22">
                        <a:extLst>
                          <a:ext uri="{FF2B5EF4-FFF2-40B4-BE49-F238E27FC236}">
                            <a16:creationId xmlns:a16="http://schemas.microsoft.com/office/drawing/2014/main" id="{16CB9B45-7E72-445D-A70E-AA559AE87CB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625975"/>
                        <a:ext cx="99218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15" name="Object 23">
            <a:extLst>
              <a:ext uri="{FF2B5EF4-FFF2-40B4-BE49-F238E27FC236}">
                <a16:creationId xmlns:a16="http://schemas.microsoft.com/office/drawing/2014/main" id="{18525DFB-9A12-48C3-80D4-9A9F5DAB18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60475" y="5280025"/>
          <a:ext cx="4318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33" imgW="152276" imgH="152622" progId="Equation.3">
                  <p:embed/>
                </p:oleObj>
              </mc:Choice>
              <mc:Fallback>
                <p:oleObj name="Equation" r:id="rId33" imgW="152276" imgH="152622" progId="Equation.3">
                  <p:embed/>
                  <p:pic>
                    <p:nvPicPr>
                      <p:cNvPr id="904215" name="Object 23">
                        <a:extLst>
                          <a:ext uri="{FF2B5EF4-FFF2-40B4-BE49-F238E27FC236}">
                            <a16:creationId xmlns:a16="http://schemas.microsoft.com/office/drawing/2014/main" id="{18525DFB-9A12-48C3-80D4-9A9F5DAB18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75" y="5280025"/>
                        <a:ext cx="431800" cy="433388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16" name="Object 24">
            <a:extLst>
              <a:ext uri="{FF2B5EF4-FFF2-40B4-BE49-F238E27FC236}">
                <a16:creationId xmlns:a16="http://schemas.microsoft.com/office/drawing/2014/main" id="{9271FCB8-F820-49E4-A41E-143F93511D09}"/>
              </a:ext>
            </a:extLst>
          </p:cNvPr>
          <p:cNvGraphicFramePr>
            <a:graphicFrameLocks/>
          </p:cNvGraphicFramePr>
          <p:nvPr/>
        </p:nvGraphicFramePr>
        <p:xfrm>
          <a:off x="2027238" y="5084763"/>
          <a:ext cx="21844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公式" r:id="rId35" imgW="2164204" imgH="830441" progId="Equation.3">
                  <p:embed/>
                </p:oleObj>
              </mc:Choice>
              <mc:Fallback>
                <p:oleObj name="公式" r:id="rId35" imgW="2164204" imgH="830441" progId="Equation.3">
                  <p:embed/>
                  <p:pic>
                    <p:nvPicPr>
                      <p:cNvPr id="904216" name="Object 24">
                        <a:extLst>
                          <a:ext uri="{FF2B5EF4-FFF2-40B4-BE49-F238E27FC236}">
                            <a16:creationId xmlns:a16="http://schemas.microsoft.com/office/drawing/2014/main" id="{9271FCB8-F820-49E4-A41E-143F93511D0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5084763"/>
                        <a:ext cx="21844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4217" name="AutoShape 25">
            <a:extLst>
              <a:ext uri="{FF2B5EF4-FFF2-40B4-BE49-F238E27FC236}">
                <a16:creationId xmlns:a16="http://schemas.microsoft.com/office/drawing/2014/main" id="{A1E0030E-3690-4E9D-B2E6-56A7D7794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5395913"/>
            <a:ext cx="1479550" cy="265112"/>
          </a:xfrm>
          <a:prstGeom prst="rightArrow">
            <a:avLst>
              <a:gd name="adj1" fmla="val 41954"/>
              <a:gd name="adj2" fmla="val 148926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graphicFrame>
        <p:nvGraphicFramePr>
          <p:cNvPr id="904218" name="Object 26">
            <a:extLst>
              <a:ext uri="{FF2B5EF4-FFF2-40B4-BE49-F238E27FC236}">
                <a16:creationId xmlns:a16="http://schemas.microsoft.com/office/drawing/2014/main" id="{06BF4DC0-A628-437D-BA02-DC3408332CD6}"/>
              </a:ext>
            </a:extLst>
          </p:cNvPr>
          <p:cNvGraphicFramePr>
            <a:graphicFrameLocks/>
          </p:cNvGraphicFramePr>
          <p:nvPr/>
        </p:nvGraphicFramePr>
        <p:xfrm>
          <a:off x="6148388" y="5099050"/>
          <a:ext cx="2527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3" name="公式" r:id="rId37" imgW="2507073" imgH="830441" progId="Equation.3">
                  <p:embed/>
                </p:oleObj>
              </mc:Choice>
              <mc:Fallback>
                <p:oleObj name="公式" r:id="rId37" imgW="2507073" imgH="830441" progId="Equation.3">
                  <p:embed/>
                  <p:pic>
                    <p:nvPicPr>
                      <p:cNvPr id="904218" name="Object 26">
                        <a:extLst>
                          <a:ext uri="{FF2B5EF4-FFF2-40B4-BE49-F238E27FC236}">
                            <a16:creationId xmlns:a16="http://schemas.microsoft.com/office/drawing/2014/main" id="{06BF4DC0-A628-437D-BA02-DC3408332CD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388" y="5099050"/>
                        <a:ext cx="2527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4219" name="Object 27">
            <a:extLst>
              <a:ext uri="{FF2B5EF4-FFF2-40B4-BE49-F238E27FC236}">
                <a16:creationId xmlns:a16="http://schemas.microsoft.com/office/drawing/2014/main" id="{0F91C6F0-9C2D-4D04-A165-779CB31405AA}"/>
              </a:ext>
            </a:extLst>
          </p:cNvPr>
          <p:cNvGraphicFramePr>
            <a:graphicFrameLocks/>
          </p:cNvGraphicFramePr>
          <p:nvPr/>
        </p:nvGraphicFramePr>
        <p:xfrm>
          <a:off x="4500563" y="5949950"/>
          <a:ext cx="17780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4" name="公式" r:id="rId39" imgW="1752662" imgH="495272" progId="Equation.3">
                  <p:embed/>
                </p:oleObj>
              </mc:Choice>
              <mc:Fallback>
                <p:oleObj name="公式" r:id="rId39" imgW="1752662" imgH="495272" progId="Equation.3">
                  <p:embed/>
                  <p:pic>
                    <p:nvPicPr>
                      <p:cNvPr id="904219" name="Object 27">
                        <a:extLst>
                          <a:ext uri="{FF2B5EF4-FFF2-40B4-BE49-F238E27FC236}">
                            <a16:creationId xmlns:a16="http://schemas.microsoft.com/office/drawing/2014/main" id="{0F91C6F0-9C2D-4D04-A165-779CB31405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949950"/>
                        <a:ext cx="17780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4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4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0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904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04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04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90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0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0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0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0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0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4" grpId="0" autoUpdateAnimBg="0"/>
      <p:bldP spid="904196" grpId="0" autoUpdateAnimBg="0"/>
      <p:bldP spid="904201" grpId="0" animBg="1"/>
      <p:bldP spid="904203" grpId="0" autoUpdateAnimBg="0"/>
      <p:bldP spid="904210" grpId="0" animBg="1"/>
      <p:bldP spid="904211" grpId="0" autoUpdateAnimBg="0"/>
      <p:bldP spid="9042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Text Box 2">
            <a:extLst>
              <a:ext uri="{FF2B5EF4-FFF2-40B4-BE49-F238E27FC236}">
                <a16:creationId xmlns:a16="http://schemas.microsoft.com/office/drawing/2014/main" id="{25FFB3B5-97FA-4384-845C-94C9718B74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388938"/>
            <a:ext cx="17557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</a:t>
            </a:r>
            <a:r>
              <a:rPr kumimoji="1" lang="en-US" altLang="zh-CN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 </a:t>
            </a:r>
            <a:r>
              <a:rPr kumimoji="1" lang="zh-CN" altLang="en-US" sz="2800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时序</a:t>
            </a:r>
          </a:p>
        </p:txBody>
      </p:sp>
      <p:graphicFrame>
        <p:nvGraphicFramePr>
          <p:cNvPr id="905219" name="Object 3">
            <a:extLst>
              <a:ext uri="{FF2B5EF4-FFF2-40B4-BE49-F238E27FC236}">
                <a16:creationId xmlns:a16="http://schemas.microsoft.com/office/drawing/2014/main" id="{56449BB5-0F0F-4175-81E1-C83C149F8EE9}"/>
              </a:ext>
            </a:extLst>
          </p:cNvPr>
          <p:cNvGraphicFramePr>
            <a:graphicFrameLocks/>
          </p:cNvGraphicFramePr>
          <p:nvPr/>
        </p:nvGraphicFramePr>
        <p:xfrm>
          <a:off x="2092325" y="549275"/>
          <a:ext cx="5143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公式" r:id="rId3" imgW="5120640" imgH="891789" progId="Equation.3">
                  <p:embed/>
                </p:oleObj>
              </mc:Choice>
              <mc:Fallback>
                <p:oleObj name="公式" r:id="rId3" imgW="5120640" imgH="891789" progId="Equation.3">
                  <p:embed/>
                  <p:pic>
                    <p:nvPicPr>
                      <p:cNvPr id="905219" name="Object 3">
                        <a:extLst>
                          <a:ext uri="{FF2B5EF4-FFF2-40B4-BE49-F238E27FC236}">
                            <a16:creationId xmlns:a16="http://schemas.microsoft.com/office/drawing/2014/main" id="{56449BB5-0F0F-4175-81E1-C83C149F8EE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2325" y="549275"/>
                        <a:ext cx="5143500" cy="9144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20" name="Object 4">
            <a:extLst>
              <a:ext uri="{FF2B5EF4-FFF2-40B4-BE49-F238E27FC236}">
                <a16:creationId xmlns:a16="http://schemas.microsoft.com/office/drawing/2014/main" id="{23228B5B-8326-4711-BCBA-E2BA64D929BE}"/>
              </a:ext>
            </a:extLst>
          </p:cNvPr>
          <p:cNvGraphicFramePr>
            <a:graphicFrameLocks/>
          </p:cNvGraphicFramePr>
          <p:nvPr/>
        </p:nvGraphicFramePr>
        <p:xfrm>
          <a:off x="2195513" y="1781175"/>
          <a:ext cx="9906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公式" r:id="rId5" imgW="967896" imgH="297263" progId="Equation.3">
                  <p:embed/>
                </p:oleObj>
              </mc:Choice>
              <mc:Fallback>
                <p:oleObj name="公式" r:id="rId5" imgW="967896" imgH="297263" progId="Equation.3">
                  <p:embed/>
                  <p:pic>
                    <p:nvPicPr>
                      <p:cNvPr id="905220" name="Object 4">
                        <a:extLst>
                          <a:ext uri="{FF2B5EF4-FFF2-40B4-BE49-F238E27FC236}">
                            <a16:creationId xmlns:a16="http://schemas.microsoft.com/office/drawing/2014/main" id="{23228B5B-8326-4711-BCBA-E2BA64D929B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781175"/>
                        <a:ext cx="9906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21" name="Object 5">
            <a:extLst>
              <a:ext uri="{FF2B5EF4-FFF2-40B4-BE49-F238E27FC236}">
                <a16:creationId xmlns:a16="http://schemas.microsoft.com/office/drawing/2014/main" id="{2890F624-271B-42B8-97E3-08E7F1A477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717675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2" name="Equation" r:id="rId7" imgW="114456" imgH="152622" progId="Equation.3">
                  <p:embed/>
                </p:oleObj>
              </mc:Choice>
              <mc:Fallback>
                <p:oleObj name="Equation" r:id="rId7" imgW="114456" imgH="152622" progId="Equation.3">
                  <p:embed/>
                  <p:pic>
                    <p:nvPicPr>
                      <p:cNvPr id="905221" name="Object 5">
                        <a:extLst>
                          <a:ext uri="{FF2B5EF4-FFF2-40B4-BE49-F238E27FC236}">
                            <a16:creationId xmlns:a16="http://schemas.microsoft.com/office/drawing/2014/main" id="{2890F624-271B-42B8-97E3-08E7F1A477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717675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22" name="Text Box 6">
            <a:extLst>
              <a:ext uri="{FF2B5EF4-FFF2-40B4-BE49-F238E27FC236}">
                <a16:creationId xmlns:a16="http://schemas.microsoft.com/office/drawing/2014/main" id="{771A5C9E-8C09-4DC1-8E57-F11E54EBF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711325"/>
            <a:ext cx="935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假设</a:t>
            </a:r>
            <a:endParaRPr kumimoji="1" lang="zh-CN" altLang="en-US" b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05223" name="Text Box 7">
            <a:extLst>
              <a:ext uri="{FF2B5EF4-FFF2-40B4-BE49-F238E27FC236}">
                <a16:creationId xmlns:a16="http://schemas.microsoft.com/office/drawing/2014/main" id="{37D5C1C7-4516-4FAA-A193-8E8CF4AFA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1711325"/>
            <a:ext cx="3048000" cy="476250"/>
          </a:xfrm>
          <a:prstGeom prst="rect">
            <a:avLst/>
          </a:prstGeom>
          <a:noFill/>
          <a:ln w="19050">
            <a:solidFill>
              <a:srgbClr val="66FF33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7620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 defTabSz="7620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 defTabSz="7620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 defTabSz="7620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 defTabSz="7620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先与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发生</a:t>
            </a:r>
            <a:endParaRPr kumimoji="1" lang="zh-CN" altLang="en-US" sz="2800">
              <a:solidFill>
                <a:srgbClr val="66FF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5224" name="Object 8">
            <a:extLst>
              <a:ext uri="{FF2B5EF4-FFF2-40B4-BE49-F238E27FC236}">
                <a16:creationId xmlns:a16="http://schemas.microsoft.com/office/drawing/2014/main" id="{0D0D0846-C9EF-4C93-A63A-66C3C049D395}"/>
              </a:ext>
            </a:extLst>
          </p:cNvPr>
          <p:cNvGraphicFramePr>
            <a:graphicFrameLocks/>
          </p:cNvGraphicFramePr>
          <p:nvPr/>
        </p:nvGraphicFramePr>
        <p:xfrm>
          <a:off x="1425575" y="2339975"/>
          <a:ext cx="1614488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3" name="公式" r:id="rId9" imgW="1592424" imgH="297263" progId="Equation.3">
                  <p:embed/>
                </p:oleObj>
              </mc:Choice>
              <mc:Fallback>
                <p:oleObj name="公式" r:id="rId9" imgW="1592424" imgH="297263" progId="Equation.3">
                  <p:embed/>
                  <p:pic>
                    <p:nvPicPr>
                      <p:cNvPr id="905224" name="Object 8">
                        <a:extLst>
                          <a:ext uri="{FF2B5EF4-FFF2-40B4-BE49-F238E27FC236}">
                            <a16:creationId xmlns:a16="http://schemas.microsoft.com/office/drawing/2014/main" id="{0D0D0846-C9EF-4C93-A63A-66C3C049D39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75" y="2339975"/>
                        <a:ext cx="1614488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25" name="Object 9">
            <a:extLst>
              <a:ext uri="{FF2B5EF4-FFF2-40B4-BE49-F238E27FC236}">
                <a16:creationId xmlns:a16="http://schemas.microsoft.com/office/drawing/2014/main" id="{FE4AEDCF-F671-406B-9F4B-536D9E9E51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308225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4" name="Equation" r:id="rId11" imgW="152276" imgH="152622" progId="Equation.3">
                  <p:embed/>
                </p:oleObj>
              </mc:Choice>
              <mc:Fallback>
                <p:oleObj name="Equation" r:id="rId11" imgW="152276" imgH="152622" progId="Equation.3">
                  <p:embed/>
                  <p:pic>
                    <p:nvPicPr>
                      <p:cNvPr id="905225" name="Object 9">
                        <a:extLst>
                          <a:ext uri="{FF2B5EF4-FFF2-40B4-BE49-F238E27FC236}">
                            <a16:creationId xmlns:a16="http://schemas.microsoft.com/office/drawing/2014/main" id="{FE4AEDCF-F671-406B-9F4B-536D9E9E51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08225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26" name="Text Box 10">
            <a:extLst>
              <a:ext uri="{FF2B5EF4-FFF2-40B4-BE49-F238E27FC236}">
                <a16:creationId xmlns:a16="http://schemas.microsoft.com/office/drawing/2014/main" id="{5376AF5A-BAA2-48EA-B9F2-382406CCF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2971800"/>
            <a:ext cx="3671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buClr>
                <a:srgbClr val="FF6600"/>
              </a:buClr>
              <a:buFont typeface="Wingdings" panose="05000000000000000000" pitchFamily="2" charset="2"/>
              <a:buNone/>
            </a:pP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1.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两独立事件间的时序</a:t>
            </a:r>
          </a:p>
        </p:txBody>
      </p:sp>
      <p:graphicFrame>
        <p:nvGraphicFramePr>
          <p:cNvPr id="905227" name="Object 11">
            <a:extLst>
              <a:ext uri="{FF2B5EF4-FFF2-40B4-BE49-F238E27FC236}">
                <a16:creationId xmlns:a16="http://schemas.microsoft.com/office/drawing/2014/main" id="{07A7ABCA-E311-47EF-8F25-C7FFEE1783A0}"/>
              </a:ext>
            </a:extLst>
          </p:cNvPr>
          <p:cNvGraphicFramePr>
            <a:graphicFrameLocks/>
          </p:cNvGraphicFramePr>
          <p:nvPr/>
        </p:nvGraphicFramePr>
        <p:xfrm>
          <a:off x="927100" y="3475038"/>
          <a:ext cx="35671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5" name="公式" r:id="rId13" imgW="3558571" imgH="418961" progId="Equation.3">
                  <p:embed/>
                </p:oleObj>
              </mc:Choice>
              <mc:Fallback>
                <p:oleObj name="公式" r:id="rId13" imgW="3558571" imgH="418961" progId="Equation.3">
                  <p:embed/>
                  <p:pic>
                    <p:nvPicPr>
                      <p:cNvPr id="905227" name="Object 11">
                        <a:extLst>
                          <a:ext uri="{FF2B5EF4-FFF2-40B4-BE49-F238E27FC236}">
                            <a16:creationId xmlns:a16="http://schemas.microsoft.com/office/drawing/2014/main" id="{07A7ABCA-E311-47EF-8F25-C7FFEE1783A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100" y="3475038"/>
                        <a:ext cx="356711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28" name="Object 12">
            <a:extLst>
              <a:ext uri="{FF2B5EF4-FFF2-40B4-BE49-F238E27FC236}">
                <a16:creationId xmlns:a16="http://schemas.microsoft.com/office/drawing/2014/main" id="{7B4177C1-4B5B-4063-803B-6A6B732EEB35}"/>
              </a:ext>
            </a:extLst>
          </p:cNvPr>
          <p:cNvGraphicFramePr>
            <a:graphicFrameLocks/>
          </p:cNvGraphicFramePr>
          <p:nvPr/>
        </p:nvGraphicFramePr>
        <p:xfrm>
          <a:off x="4932363" y="3584575"/>
          <a:ext cx="1079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公式" r:id="rId15" imgW="1058962" imgH="297263" progId="Equation.3">
                  <p:embed/>
                </p:oleObj>
              </mc:Choice>
              <mc:Fallback>
                <p:oleObj name="公式" r:id="rId15" imgW="1058962" imgH="297263" progId="Equation.3">
                  <p:embed/>
                  <p:pic>
                    <p:nvPicPr>
                      <p:cNvPr id="905228" name="Object 12">
                        <a:extLst>
                          <a:ext uri="{FF2B5EF4-FFF2-40B4-BE49-F238E27FC236}">
                            <a16:creationId xmlns:a16="http://schemas.microsoft.com/office/drawing/2014/main" id="{7B4177C1-4B5B-4063-803B-6A6B732EEB3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584575"/>
                        <a:ext cx="1079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29" name="Text Box 13">
            <a:extLst>
              <a:ext uri="{FF2B5EF4-FFF2-40B4-BE49-F238E27FC236}">
                <a16:creationId xmlns:a16="http://schemas.microsoft.com/office/drawing/2014/main" id="{6F8A2ED8-4FDD-4E5C-9C3E-B8CF46B51E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638" y="3476625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时序不变</a:t>
            </a:r>
          </a:p>
        </p:txBody>
      </p:sp>
      <p:graphicFrame>
        <p:nvGraphicFramePr>
          <p:cNvPr id="905230" name="Object 14">
            <a:extLst>
              <a:ext uri="{FF2B5EF4-FFF2-40B4-BE49-F238E27FC236}">
                <a16:creationId xmlns:a16="http://schemas.microsoft.com/office/drawing/2014/main" id="{0D89E162-4D3C-42C5-B0BE-B06B75E8CFE4}"/>
              </a:ext>
            </a:extLst>
          </p:cNvPr>
          <p:cNvGraphicFramePr>
            <a:graphicFrameLocks/>
          </p:cNvGraphicFramePr>
          <p:nvPr/>
        </p:nvGraphicFramePr>
        <p:xfrm>
          <a:off x="952500" y="4089400"/>
          <a:ext cx="351631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公式" r:id="rId17" imgW="3505324" imgH="418961" progId="Equation.3">
                  <p:embed/>
                </p:oleObj>
              </mc:Choice>
              <mc:Fallback>
                <p:oleObj name="公式" r:id="rId17" imgW="3505324" imgH="418961" progId="Equation.3">
                  <p:embed/>
                  <p:pic>
                    <p:nvPicPr>
                      <p:cNvPr id="905230" name="Object 14">
                        <a:extLst>
                          <a:ext uri="{FF2B5EF4-FFF2-40B4-BE49-F238E27FC236}">
                            <a16:creationId xmlns:a16="http://schemas.microsoft.com/office/drawing/2014/main" id="{0D89E162-4D3C-42C5-B0BE-B06B75E8CFE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089400"/>
                        <a:ext cx="351631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31" name="Object 15">
            <a:extLst>
              <a:ext uri="{FF2B5EF4-FFF2-40B4-BE49-F238E27FC236}">
                <a16:creationId xmlns:a16="http://schemas.microsoft.com/office/drawing/2014/main" id="{54906632-40E8-42FE-987C-BA80BBFC5CC0}"/>
              </a:ext>
            </a:extLst>
          </p:cNvPr>
          <p:cNvGraphicFramePr>
            <a:graphicFrameLocks/>
          </p:cNvGraphicFramePr>
          <p:nvPr/>
        </p:nvGraphicFramePr>
        <p:xfrm>
          <a:off x="4932363" y="4152900"/>
          <a:ext cx="1079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8" name="公式" r:id="rId19" imgW="1058962" imgH="297263" progId="Equation.3">
                  <p:embed/>
                </p:oleObj>
              </mc:Choice>
              <mc:Fallback>
                <p:oleObj name="公式" r:id="rId19" imgW="1058962" imgH="297263" progId="Equation.3">
                  <p:embed/>
                  <p:pic>
                    <p:nvPicPr>
                      <p:cNvPr id="905231" name="Object 15">
                        <a:extLst>
                          <a:ext uri="{FF2B5EF4-FFF2-40B4-BE49-F238E27FC236}">
                            <a16:creationId xmlns:a16="http://schemas.microsoft.com/office/drawing/2014/main" id="{54906632-40E8-42FE-987C-BA80BBFC5CC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152900"/>
                        <a:ext cx="1079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32" name="Text Box 16">
            <a:extLst>
              <a:ext uri="{FF2B5EF4-FFF2-40B4-BE49-F238E27FC236}">
                <a16:creationId xmlns:a16="http://schemas.microsoft.com/office/drawing/2014/main" id="{4B26B91B-42BF-41C7-989E-A8D4C1DE9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638" y="4083050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同时发生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5233" name="Object 17">
            <a:extLst>
              <a:ext uri="{FF2B5EF4-FFF2-40B4-BE49-F238E27FC236}">
                <a16:creationId xmlns:a16="http://schemas.microsoft.com/office/drawing/2014/main" id="{66C99751-D573-48DB-BB85-FBFE111437F4}"/>
              </a:ext>
            </a:extLst>
          </p:cNvPr>
          <p:cNvGraphicFramePr>
            <a:graphicFrameLocks/>
          </p:cNvGraphicFramePr>
          <p:nvPr/>
        </p:nvGraphicFramePr>
        <p:xfrm>
          <a:off x="933450" y="4665663"/>
          <a:ext cx="355441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公式" r:id="rId21" imgW="3543144" imgH="418961" progId="Equation.3">
                  <p:embed/>
                </p:oleObj>
              </mc:Choice>
              <mc:Fallback>
                <p:oleObj name="公式" r:id="rId21" imgW="3543144" imgH="418961" progId="Equation.3">
                  <p:embed/>
                  <p:pic>
                    <p:nvPicPr>
                      <p:cNvPr id="905233" name="Object 17">
                        <a:extLst>
                          <a:ext uri="{FF2B5EF4-FFF2-40B4-BE49-F238E27FC236}">
                            <a16:creationId xmlns:a16="http://schemas.microsoft.com/office/drawing/2014/main" id="{66C99751-D573-48DB-BB85-FBFE111437F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4665663"/>
                        <a:ext cx="355441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FF33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34" name="Object 18">
            <a:extLst>
              <a:ext uri="{FF2B5EF4-FFF2-40B4-BE49-F238E27FC236}">
                <a16:creationId xmlns:a16="http://schemas.microsoft.com/office/drawing/2014/main" id="{2D4BD2CB-CB7A-4FE6-90B5-962A06DA9EFD}"/>
              </a:ext>
            </a:extLst>
          </p:cNvPr>
          <p:cNvGraphicFramePr>
            <a:graphicFrameLocks/>
          </p:cNvGraphicFramePr>
          <p:nvPr/>
        </p:nvGraphicFramePr>
        <p:xfrm>
          <a:off x="4932363" y="4729163"/>
          <a:ext cx="1079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公式" r:id="rId23" imgW="1058962" imgH="297263" progId="Equation.3">
                  <p:embed/>
                </p:oleObj>
              </mc:Choice>
              <mc:Fallback>
                <p:oleObj name="公式" r:id="rId23" imgW="1058962" imgH="297263" progId="Equation.3">
                  <p:embed/>
                  <p:pic>
                    <p:nvPicPr>
                      <p:cNvPr id="905234" name="Object 18">
                        <a:extLst>
                          <a:ext uri="{FF2B5EF4-FFF2-40B4-BE49-F238E27FC236}">
                            <a16:creationId xmlns:a16="http://schemas.microsoft.com/office/drawing/2014/main" id="{2D4BD2CB-CB7A-4FE6-90B5-962A06DA9EF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729163"/>
                        <a:ext cx="1079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35" name="Text Box 19">
            <a:extLst>
              <a:ext uri="{FF2B5EF4-FFF2-40B4-BE49-F238E27FC236}">
                <a16:creationId xmlns:a16="http://schemas.microsoft.com/office/drawing/2014/main" id="{AE1B448C-55A6-46B6-8180-103D5AD8D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638" y="4659313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时序颠倒</a:t>
            </a:r>
            <a:endParaRPr kumimoji="1" lang="zh-CN" altLang="en-US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05236" name="Text Box 20">
            <a:extLst>
              <a:ext uri="{FF2B5EF4-FFF2-40B4-BE49-F238E27FC236}">
                <a16:creationId xmlns:a16="http://schemas.microsoft.com/office/drawing/2014/main" id="{B2D61398-0FF9-45F5-9CCB-3AAAF54F8A51}"/>
              </a:ext>
            </a:extLst>
          </p:cNvPr>
          <p:cNvSpPr txBox="1">
            <a:spLocks noChangeArrowheads="1"/>
          </p:cNvSpPr>
          <p:nvPr/>
        </p:nvSpPr>
        <p:spPr bwMode="auto">
          <a:xfrm rot="944851">
            <a:off x="1979613" y="1952625"/>
            <a:ext cx="935037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7200" b="0">
                <a:solidFill>
                  <a:srgbClr val="00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?</a:t>
            </a:r>
            <a:endParaRPr kumimoji="1" lang="en-US" altLang="zh-CN" sz="7200" b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905237" name="AutoShape 21">
            <a:extLst>
              <a:ext uri="{FF2B5EF4-FFF2-40B4-BE49-F238E27FC236}">
                <a16:creationId xmlns:a16="http://schemas.microsoft.com/office/drawing/2014/main" id="{4D6F1943-A5AC-4C30-9485-E27E5C9FD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1846263"/>
            <a:ext cx="1150937" cy="287337"/>
          </a:xfrm>
          <a:prstGeom prst="rightArrow">
            <a:avLst>
              <a:gd name="adj1" fmla="val 35685"/>
              <a:gd name="adj2" fmla="val 89494"/>
            </a:avLst>
          </a:prstGeom>
          <a:solidFill>
            <a:srgbClr val="FFCCFF"/>
          </a:solidFill>
          <a:ln w="222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sp>
        <p:nvSpPr>
          <p:cNvPr id="905238" name="Text Box 22">
            <a:extLst>
              <a:ext uri="{FF2B5EF4-FFF2-40B4-BE49-F238E27FC236}">
                <a16:creationId xmlns:a16="http://schemas.microsoft.com/office/drawing/2014/main" id="{68E06423-7B66-495C-976E-A665303D7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5229225"/>
            <a:ext cx="4178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2.</a:t>
            </a:r>
            <a:r>
              <a:rPr kumimoji="1" lang="en-US" altLang="zh-CN" sz="2800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同地发生的两事件间的时序</a:t>
            </a:r>
          </a:p>
        </p:txBody>
      </p:sp>
      <p:graphicFrame>
        <p:nvGraphicFramePr>
          <p:cNvPr id="905239" name="Object 23">
            <a:extLst>
              <a:ext uri="{FF2B5EF4-FFF2-40B4-BE49-F238E27FC236}">
                <a16:creationId xmlns:a16="http://schemas.microsoft.com/office/drawing/2014/main" id="{E23C78A5-8A6F-47C3-A6B3-921C25B361DC}"/>
              </a:ext>
            </a:extLst>
          </p:cNvPr>
          <p:cNvGraphicFramePr>
            <a:graphicFrameLocks/>
          </p:cNvGraphicFramePr>
          <p:nvPr/>
        </p:nvGraphicFramePr>
        <p:xfrm>
          <a:off x="812800" y="5932488"/>
          <a:ext cx="1041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公式" r:id="rId25" imgW="1021142" imgH="297263" progId="Equation.3">
                  <p:embed/>
                </p:oleObj>
              </mc:Choice>
              <mc:Fallback>
                <p:oleObj name="公式" r:id="rId25" imgW="1021142" imgH="297263" progId="Equation.3">
                  <p:embed/>
                  <p:pic>
                    <p:nvPicPr>
                      <p:cNvPr id="905239" name="Object 23">
                        <a:extLst>
                          <a:ext uri="{FF2B5EF4-FFF2-40B4-BE49-F238E27FC236}">
                            <a16:creationId xmlns:a16="http://schemas.microsoft.com/office/drawing/2014/main" id="{E23C78A5-8A6F-47C3-A6B3-921C25B361D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5932488"/>
                        <a:ext cx="1041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40" name="Object 24">
            <a:extLst>
              <a:ext uri="{FF2B5EF4-FFF2-40B4-BE49-F238E27FC236}">
                <a16:creationId xmlns:a16="http://schemas.microsoft.com/office/drawing/2014/main" id="{2F52DB5A-29D5-4EF7-9798-8CE4C4E14DBC}"/>
              </a:ext>
            </a:extLst>
          </p:cNvPr>
          <p:cNvGraphicFramePr>
            <a:graphicFrameLocks/>
          </p:cNvGraphicFramePr>
          <p:nvPr/>
        </p:nvGraphicFramePr>
        <p:xfrm>
          <a:off x="2339975" y="5673725"/>
          <a:ext cx="18923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公式" r:id="rId27" imgW="1867118" imgH="830441" progId="Equation.3">
                  <p:embed/>
                </p:oleObj>
              </mc:Choice>
              <mc:Fallback>
                <p:oleObj name="公式" r:id="rId27" imgW="1867118" imgH="830441" progId="Equation.3">
                  <p:embed/>
                  <p:pic>
                    <p:nvPicPr>
                      <p:cNvPr id="905240" name="Object 24">
                        <a:extLst>
                          <a:ext uri="{FF2B5EF4-FFF2-40B4-BE49-F238E27FC236}">
                            <a16:creationId xmlns:a16="http://schemas.microsoft.com/office/drawing/2014/main" id="{2F52DB5A-29D5-4EF7-9798-8CE4C4E14DB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5673725"/>
                        <a:ext cx="18923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5241" name="Object 25">
            <a:extLst>
              <a:ext uri="{FF2B5EF4-FFF2-40B4-BE49-F238E27FC236}">
                <a16:creationId xmlns:a16="http://schemas.microsoft.com/office/drawing/2014/main" id="{C7E199B4-F890-443B-A0F6-2524CBB27498}"/>
              </a:ext>
            </a:extLst>
          </p:cNvPr>
          <p:cNvGraphicFramePr>
            <a:graphicFrameLocks/>
          </p:cNvGraphicFramePr>
          <p:nvPr/>
        </p:nvGraphicFramePr>
        <p:xfrm>
          <a:off x="4140200" y="5961063"/>
          <a:ext cx="6731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公式" r:id="rId29" imgW="647918" imgH="297263" progId="Equation.3">
                  <p:embed/>
                </p:oleObj>
              </mc:Choice>
              <mc:Fallback>
                <p:oleObj name="公式" r:id="rId29" imgW="647918" imgH="297263" progId="Equation.3">
                  <p:embed/>
                  <p:pic>
                    <p:nvPicPr>
                      <p:cNvPr id="905241" name="Object 25">
                        <a:extLst>
                          <a:ext uri="{FF2B5EF4-FFF2-40B4-BE49-F238E27FC236}">
                            <a16:creationId xmlns:a16="http://schemas.microsoft.com/office/drawing/2014/main" id="{C7E199B4-F890-443B-A0F6-2524CBB274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5961063"/>
                        <a:ext cx="6731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5242" name="Text Box 26">
            <a:extLst>
              <a:ext uri="{FF2B5EF4-FFF2-40B4-BE49-F238E27FC236}">
                <a16:creationId xmlns:a16="http://schemas.microsoft.com/office/drawing/2014/main" id="{B1FAC142-AA91-406F-B862-39CC41305B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5864225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时序不变</a:t>
            </a:r>
          </a:p>
        </p:txBody>
      </p:sp>
      <p:sp>
        <p:nvSpPr>
          <p:cNvPr id="905243" name="Text Box 27">
            <a:extLst>
              <a:ext uri="{FF2B5EF4-FFF2-40B4-BE49-F238E27FC236}">
                <a16:creationId xmlns:a16="http://schemas.microsoft.com/office/drawing/2014/main" id="{162F96D8-01D6-4248-998B-F540DE9B5D93}"/>
              </a:ext>
            </a:extLst>
          </p:cNvPr>
          <p:cNvSpPr txBox="1">
            <a:spLocks noChangeArrowheads="1"/>
          </p:cNvSpPr>
          <p:nvPr/>
        </p:nvSpPr>
        <p:spPr bwMode="auto">
          <a:xfrm rot="944851">
            <a:off x="1692275" y="5624513"/>
            <a:ext cx="935038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7200" b="0">
                <a:solidFill>
                  <a:srgbClr val="00FF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?</a:t>
            </a:r>
            <a:endParaRPr kumimoji="1" lang="en-US" altLang="zh-CN" sz="7200" b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0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05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0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0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0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0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0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905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905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05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0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05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0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0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0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05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05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0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0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0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90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905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905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905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0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90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0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218" grpId="0" autoUpdateAnimBg="0"/>
      <p:bldP spid="905222" grpId="0" autoUpdateAnimBg="0"/>
      <p:bldP spid="905223" grpId="0" animBg="1" autoUpdateAnimBg="0"/>
      <p:bldP spid="905226" grpId="0" autoUpdateAnimBg="0"/>
      <p:bldP spid="905229" grpId="0" autoUpdateAnimBg="0"/>
      <p:bldP spid="905232" grpId="0" autoUpdateAnimBg="0"/>
      <p:bldP spid="905235" grpId="0" autoUpdateAnimBg="0"/>
      <p:bldP spid="905236" grpId="0"/>
      <p:bldP spid="905237" grpId="0" animBg="1"/>
      <p:bldP spid="905238" grpId="0" autoUpdateAnimBg="0"/>
      <p:bldP spid="905242" grpId="0" autoUpdateAnimBg="0"/>
      <p:bldP spid="9052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Text Box 2">
            <a:extLst>
              <a:ext uri="{FF2B5EF4-FFF2-40B4-BE49-F238E27FC236}">
                <a16:creationId xmlns:a16="http://schemas.microsoft.com/office/drawing/2014/main" id="{5E37C0E4-8093-4919-AFAB-B98402B4D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773238"/>
            <a:ext cx="2020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3.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因果律事件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F0438C5D-CF34-4512-8DCD-EE6D1C0DA094}"/>
              </a:ext>
            </a:extLst>
          </p:cNvPr>
          <p:cNvGrpSpPr>
            <a:grpSpLocks/>
          </p:cNvGrpSpPr>
          <p:nvPr/>
        </p:nvGrpSpPr>
        <p:grpSpPr bwMode="auto">
          <a:xfrm>
            <a:off x="5076825" y="1103313"/>
            <a:ext cx="3749675" cy="2224087"/>
            <a:chOff x="2352" y="672"/>
            <a:chExt cx="2362" cy="1401"/>
          </a:xfrm>
        </p:grpSpPr>
        <p:sp>
          <p:nvSpPr>
            <p:cNvPr id="14380" name="Text Box 4">
              <a:extLst>
                <a:ext uri="{FF2B5EF4-FFF2-40B4-BE49-F238E27FC236}">
                  <a16:creationId xmlns:a16="http://schemas.microsoft.com/office/drawing/2014/main" id="{09BCBAB5-DC5E-4A64-9248-D4CC2F7D08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0" y="1488"/>
              <a:ext cx="2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81" name="Text Box 5">
              <a:extLst>
                <a:ext uri="{FF2B5EF4-FFF2-40B4-BE49-F238E27FC236}">
                  <a16:creationId xmlns:a16="http://schemas.microsoft.com/office/drawing/2014/main" id="{3540415D-2B44-4C80-8D33-157897E89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" y="825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2800" i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7270" name="Line 6">
              <a:extLst>
                <a:ext uri="{FF2B5EF4-FFF2-40B4-BE49-F238E27FC236}">
                  <a16:creationId xmlns:a16="http://schemas.microsoft.com/office/drawing/2014/main" id="{966F4E39-B7F0-4767-B112-DFBA3F3DE1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1728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907271" name="Line 7">
              <a:extLst>
                <a:ext uri="{FF2B5EF4-FFF2-40B4-BE49-F238E27FC236}">
                  <a16:creationId xmlns:a16="http://schemas.microsoft.com/office/drawing/2014/main" id="{252AEFAD-FE70-4A16-8699-C2B124052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672"/>
              <a:ext cx="0" cy="106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907272" name="Line 8">
              <a:extLst>
                <a:ext uri="{FF2B5EF4-FFF2-40B4-BE49-F238E27FC236}">
                  <a16:creationId xmlns:a16="http://schemas.microsoft.com/office/drawing/2014/main" id="{DD68D67F-0FD6-4533-939A-27DDAF5FB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728"/>
              <a:ext cx="192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14385" name="Text Box 9">
              <a:extLst>
                <a:ext uri="{FF2B5EF4-FFF2-40B4-BE49-F238E27FC236}">
                  <a16:creationId xmlns:a16="http://schemas.microsoft.com/office/drawing/2014/main" id="{497276E7-6039-42B3-A8C4-138D14D68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1680"/>
              <a:ext cx="25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en-US" sz="32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0">
            <a:extLst>
              <a:ext uri="{FF2B5EF4-FFF2-40B4-BE49-F238E27FC236}">
                <a16:creationId xmlns:a16="http://schemas.microsoft.com/office/drawing/2014/main" id="{9034B587-98A3-4572-BCE2-149A5DE33D77}"/>
              </a:ext>
            </a:extLst>
          </p:cNvPr>
          <p:cNvGrpSpPr>
            <a:grpSpLocks/>
          </p:cNvGrpSpPr>
          <p:nvPr/>
        </p:nvGrpSpPr>
        <p:grpSpPr bwMode="auto">
          <a:xfrm>
            <a:off x="6342063" y="2719388"/>
            <a:ext cx="533400" cy="600075"/>
            <a:chOff x="2426" y="1302"/>
            <a:chExt cx="336" cy="378"/>
          </a:xfrm>
        </p:grpSpPr>
        <p:graphicFrame>
          <p:nvGraphicFramePr>
            <p:cNvPr id="14378" name="Object 11">
              <a:extLst>
                <a:ext uri="{FF2B5EF4-FFF2-40B4-BE49-F238E27FC236}">
                  <a16:creationId xmlns:a16="http://schemas.microsoft.com/office/drawing/2014/main" id="{7B243E1B-410A-4768-86A6-78BA695F39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6" y="1351"/>
            <a:ext cx="336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4" name="公式" r:id="rId3" imgW="144811" imgH="183046" progId="Equation.3">
                    <p:embed/>
                  </p:oleObj>
                </mc:Choice>
                <mc:Fallback>
                  <p:oleObj name="公式" r:id="rId3" imgW="144811" imgH="183046" progId="Equation.3">
                    <p:embed/>
                    <p:pic>
                      <p:nvPicPr>
                        <p:cNvPr id="14378" name="Object 11">
                          <a:extLst>
                            <a:ext uri="{FF2B5EF4-FFF2-40B4-BE49-F238E27FC236}">
                              <a16:creationId xmlns:a16="http://schemas.microsoft.com/office/drawing/2014/main" id="{7B243E1B-410A-4768-86A6-78BA695F39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6" y="1351"/>
                          <a:ext cx="336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7276" name="Oval 12">
              <a:extLst>
                <a:ext uri="{FF2B5EF4-FFF2-40B4-BE49-F238E27FC236}">
                  <a16:creationId xmlns:a16="http://schemas.microsoft.com/office/drawing/2014/main" id="{6489FAC9-C036-47B9-91E0-5CA247373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3" y="1302"/>
              <a:ext cx="103" cy="9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</p:grpSp>
      <p:graphicFrame>
        <p:nvGraphicFramePr>
          <p:cNvPr id="907277" name="Object 13">
            <a:extLst>
              <a:ext uri="{FF2B5EF4-FFF2-40B4-BE49-F238E27FC236}">
                <a16:creationId xmlns:a16="http://schemas.microsoft.com/office/drawing/2014/main" id="{D1193BF5-F351-40DF-AF10-F8BAB5CD8B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62875" y="3160713"/>
          <a:ext cx="5334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公式" r:id="rId5" imgW="114456" imgH="183046" progId="Equation.3">
                  <p:embed/>
                </p:oleObj>
              </mc:Choice>
              <mc:Fallback>
                <p:oleObj name="公式" r:id="rId5" imgW="114456" imgH="183046" progId="Equation.3">
                  <p:embed/>
                  <p:pic>
                    <p:nvPicPr>
                      <p:cNvPr id="907277" name="Object 13">
                        <a:extLst>
                          <a:ext uri="{FF2B5EF4-FFF2-40B4-BE49-F238E27FC236}">
                            <a16:creationId xmlns:a16="http://schemas.microsoft.com/office/drawing/2014/main" id="{D1193BF5-F351-40DF-AF10-F8BAB5CD8B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75" y="3160713"/>
                        <a:ext cx="5334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278" name="Object 14">
            <a:extLst>
              <a:ext uri="{FF2B5EF4-FFF2-40B4-BE49-F238E27FC236}">
                <a16:creationId xmlns:a16="http://schemas.microsoft.com/office/drawing/2014/main" id="{7DF415EE-0EA6-4AF3-8BD4-57BEDA4AFA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8100" y="3160713"/>
          <a:ext cx="609600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" name="公式" r:id="rId7" imgW="91564" imgH="183046" progId="Equation.3">
                  <p:embed/>
                </p:oleObj>
              </mc:Choice>
              <mc:Fallback>
                <p:oleObj name="公式" r:id="rId7" imgW="91564" imgH="183046" progId="Equation.3">
                  <p:embed/>
                  <p:pic>
                    <p:nvPicPr>
                      <p:cNvPr id="907278" name="Object 14">
                        <a:extLst>
                          <a:ext uri="{FF2B5EF4-FFF2-40B4-BE49-F238E27FC236}">
                            <a16:creationId xmlns:a16="http://schemas.microsoft.com/office/drawing/2014/main" id="{7DF415EE-0EA6-4AF3-8BD4-57BEDA4AFA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3160713"/>
                        <a:ext cx="609600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5">
            <a:extLst>
              <a:ext uri="{FF2B5EF4-FFF2-40B4-BE49-F238E27FC236}">
                <a16:creationId xmlns:a16="http://schemas.microsoft.com/office/drawing/2014/main" id="{D8BB643E-4ECD-4BE6-A17F-7AF4B8B08727}"/>
              </a:ext>
            </a:extLst>
          </p:cNvPr>
          <p:cNvGrpSpPr>
            <a:grpSpLocks/>
          </p:cNvGrpSpPr>
          <p:nvPr/>
        </p:nvGrpSpPr>
        <p:grpSpPr bwMode="auto">
          <a:xfrm>
            <a:off x="5753100" y="2246313"/>
            <a:ext cx="914400" cy="304800"/>
            <a:chOff x="6384" y="2064"/>
            <a:chExt cx="576" cy="192"/>
          </a:xfrm>
        </p:grpSpPr>
        <p:sp>
          <p:nvSpPr>
            <p:cNvPr id="907280" name="AutoShape 16">
              <a:extLst>
                <a:ext uri="{FF2B5EF4-FFF2-40B4-BE49-F238E27FC236}">
                  <a16:creationId xmlns:a16="http://schemas.microsoft.com/office/drawing/2014/main" id="{0F5DDF1B-A198-4823-B214-D20D085D9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" y="2064"/>
              <a:ext cx="508" cy="192"/>
            </a:xfrm>
            <a:prstGeom prst="homePlate">
              <a:avLst>
                <a:gd name="adj" fmla="val 90510"/>
              </a:avLst>
            </a:prstGeom>
            <a:solidFill>
              <a:schemeClr val="accent2"/>
            </a:solidFill>
            <a:ln w="38100">
              <a:solidFill>
                <a:srgbClr val="FF3300"/>
              </a:solidFill>
              <a:prstDash val="sysDot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907281" name="Oval 17">
              <a:extLst>
                <a:ext uri="{FF2B5EF4-FFF2-40B4-BE49-F238E27FC236}">
                  <a16:creationId xmlns:a16="http://schemas.microsoft.com/office/drawing/2014/main" id="{8B7FAEFA-2537-42EE-B003-5841AE76E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" y="2064"/>
              <a:ext cx="136" cy="19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FFF0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</p:grpSp>
      <p:grpSp>
        <p:nvGrpSpPr>
          <p:cNvPr id="5" name="Group 18">
            <a:extLst>
              <a:ext uri="{FF2B5EF4-FFF2-40B4-BE49-F238E27FC236}">
                <a16:creationId xmlns:a16="http://schemas.microsoft.com/office/drawing/2014/main" id="{B5BC95F9-1B56-4004-995E-88996DE13098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1360488"/>
            <a:ext cx="765175" cy="581025"/>
            <a:chOff x="4112" y="306"/>
            <a:chExt cx="482" cy="366"/>
          </a:xfrm>
        </p:grpSpPr>
        <p:sp>
          <p:nvSpPr>
            <p:cNvPr id="907283" name="Line 19">
              <a:extLst>
                <a:ext uri="{FF2B5EF4-FFF2-40B4-BE49-F238E27FC236}">
                  <a16:creationId xmlns:a16="http://schemas.microsoft.com/office/drawing/2014/main" id="{C0CB7996-9E51-4391-BBFB-7FCEC8BB8C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2" y="672"/>
              <a:ext cx="482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14374" name="Text Box 20">
              <a:extLst>
                <a:ext uri="{FF2B5EF4-FFF2-40B4-BE49-F238E27FC236}">
                  <a16:creationId xmlns:a16="http://schemas.microsoft.com/office/drawing/2014/main" id="{4012A0F2-81B4-4EE6-861B-CB61DFB8B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306"/>
              <a:ext cx="254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3200" i="1">
                  <a:solidFill>
                    <a:srgbClr val="66FF33"/>
                  </a:solidFill>
                  <a:latin typeface="Bookman Old Style" panose="02050604050505020204" pitchFamily="18" charset="0"/>
                  <a:ea typeface="宋体" panose="02010600030101010101" pitchFamily="2" charset="-122"/>
                </a:rPr>
                <a:t>v</a:t>
              </a:r>
              <a:endParaRPr kumimoji="1" lang="en-US" altLang="zh-CN" sz="3200" b="0">
                <a:solidFill>
                  <a:srgbClr val="66FF33"/>
                </a:solidFill>
                <a:latin typeface="Bookman Old Style" panose="020506040505050202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07285" name="Line 21">
              <a:extLst>
                <a:ext uri="{FF2B5EF4-FFF2-40B4-BE49-F238E27FC236}">
                  <a16:creationId xmlns:a16="http://schemas.microsoft.com/office/drawing/2014/main" id="{4C4CFA38-62BA-49BC-A9F9-FDBA043541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5" y="390"/>
              <a:ext cx="202" cy="0"/>
            </a:xfrm>
            <a:prstGeom prst="line">
              <a:avLst/>
            </a:prstGeom>
            <a:noFill/>
            <a:ln w="38100">
              <a:solidFill>
                <a:srgbClr val="66FF33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</p:grpSp>
      <p:grpSp>
        <p:nvGrpSpPr>
          <p:cNvPr id="6" name="Group 22">
            <a:extLst>
              <a:ext uri="{FF2B5EF4-FFF2-40B4-BE49-F238E27FC236}">
                <a16:creationId xmlns:a16="http://schemas.microsoft.com/office/drawing/2014/main" id="{47EA1F46-9B83-4B38-B922-53D5BDE86828}"/>
              </a:ext>
            </a:extLst>
          </p:cNvPr>
          <p:cNvGrpSpPr>
            <a:grpSpLocks/>
          </p:cNvGrpSpPr>
          <p:nvPr/>
        </p:nvGrpSpPr>
        <p:grpSpPr bwMode="auto">
          <a:xfrm>
            <a:off x="5753100" y="2246313"/>
            <a:ext cx="914400" cy="304800"/>
            <a:chOff x="6384" y="2064"/>
            <a:chExt cx="576" cy="192"/>
          </a:xfrm>
        </p:grpSpPr>
        <p:sp>
          <p:nvSpPr>
            <p:cNvPr id="907287" name="AutoShape 23">
              <a:extLst>
                <a:ext uri="{FF2B5EF4-FFF2-40B4-BE49-F238E27FC236}">
                  <a16:creationId xmlns:a16="http://schemas.microsoft.com/office/drawing/2014/main" id="{33FB8DE0-FC12-40A0-BC22-B49ED2FCE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" y="2064"/>
              <a:ext cx="508" cy="192"/>
            </a:xfrm>
            <a:prstGeom prst="homePlate">
              <a:avLst>
                <a:gd name="adj" fmla="val 90510"/>
              </a:avLst>
            </a:prstGeom>
            <a:solidFill>
              <a:schemeClr val="accent2"/>
            </a:solidFill>
            <a:ln w="38100">
              <a:solidFill>
                <a:srgbClr val="FFCC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  <p:sp>
          <p:nvSpPr>
            <p:cNvPr id="907288" name="Oval 24">
              <a:extLst>
                <a:ext uri="{FF2B5EF4-FFF2-40B4-BE49-F238E27FC236}">
                  <a16:creationId xmlns:a16="http://schemas.microsoft.com/office/drawing/2014/main" id="{29BDF196-60FD-440B-BC71-F86510C97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" y="2064"/>
              <a:ext cx="136" cy="192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rgbClr val="FF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</p:grpSp>
      <p:grpSp>
        <p:nvGrpSpPr>
          <p:cNvPr id="7" name="Group 25">
            <a:extLst>
              <a:ext uri="{FF2B5EF4-FFF2-40B4-BE49-F238E27FC236}">
                <a16:creationId xmlns:a16="http://schemas.microsoft.com/office/drawing/2014/main" id="{1210FC29-A3C4-4944-9E25-68D00850583B}"/>
              </a:ext>
            </a:extLst>
          </p:cNvPr>
          <p:cNvGrpSpPr>
            <a:grpSpLocks/>
          </p:cNvGrpSpPr>
          <p:nvPr/>
        </p:nvGrpSpPr>
        <p:grpSpPr bwMode="auto">
          <a:xfrm>
            <a:off x="7747000" y="1865313"/>
            <a:ext cx="460375" cy="1436687"/>
            <a:chOff x="5030" y="624"/>
            <a:chExt cx="290" cy="905"/>
          </a:xfrm>
        </p:grpSpPr>
        <p:graphicFrame>
          <p:nvGraphicFramePr>
            <p:cNvPr id="14361" name="Object 26">
              <a:extLst>
                <a:ext uri="{FF2B5EF4-FFF2-40B4-BE49-F238E27FC236}">
                  <a16:creationId xmlns:a16="http://schemas.microsoft.com/office/drawing/2014/main" id="{B0955622-BE67-4C3D-BC09-4A45633336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030" y="1200"/>
            <a:ext cx="29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7" name="公式" r:id="rId9" imgW="152276" imgH="183046" progId="Equation.3">
                    <p:embed/>
                  </p:oleObj>
                </mc:Choice>
                <mc:Fallback>
                  <p:oleObj name="公式" r:id="rId9" imgW="152276" imgH="183046" progId="Equation.3">
                    <p:embed/>
                    <p:pic>
                      <p:nvPicPr>
                        <p:cNvPr id="14361" name="Object 26">
                          <a:extLst>
                            <a:ext uri="{FF2B5EF4-FFF2-40B4-BE49-F238E27FC236}">
                              <a16:creationId xmlns:a16="http://schemas.microsoft.com/office/drawing/2014/main" id="{B0955622-BE67-4C3D-BC09-4A45633336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0" y="1200"/>
                          <a:ext cx="29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62" name="Group 27">
              <a:extLst>
                <a:ext uri="{FF2B5EF4-FFF2-40B4-BE49-F238E27FC236}">
                  <a16:creationId xmlns:a16="http://schemas.microsoft.com/office/drawing/2014/main" id="{D0DBBC37-FD85-4939-9507-2818F19BEC07}"/>
                </a:ext>
              </a:extLst>
            </p:cNvPr>
            <p:cNvGrpSpPr>
              <a:grpSpLocks/>
            </p:cNvGrpSpPr>
            <p:nvPr/>
          </p:nvGrpSpPr>
          <p:grpSpPr bwMode="auto">
            <a:xfrm rot="5365996">
              <a:off x="4910" y="888"/>
              <a:ext cx="624" cy="96"/>
              <a:chOff x="672" y="336"/>
              <a:chExt cx="624" cy="96"/>
            </a:xfrm>
          </p:grpSpPr>
          <p:sp>
            <p:nvSpPr>
              <p:cNvPr id="907292" name="Line 28">
                <a:extLst>
                  <a:ext uri="{FF2B5EF4-FFF2-40B4-BE49-F238E27FC236}">
                    <a16:creationId xmlns:a16="http://schemas.microsoft.com/office/drawing/2014/main" id="{8003B664-8100-4E9A-87C0-C958B005B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1" y="445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3" name="Line 29">
                <a:extLst>
                  <a:ext uri="{FF2B5EF4-FFF2-40B4-BE49-F238E27FC236}">
                    <a16:creationId xmlns:a16="http://schemas.microsoft.com/office/drawing/2014/main" id="{E270AEB5-7603-4080-B4B5-F3A8F902C4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43" y="33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4" name="Line 30">
                <a:extLst>
                  <a:ext uri="{FF2B5EF4-FFF2-40B4-BE49-F238E27FC236}">
                    <a16:creationId xmlns:a16="http://schemas.microsoft.com/office/drawing/2014/main" id="{D864B30A-3345-4FD5-B27B-C1EA1DE591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2" y="349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5" name="Line 31">
                <a:extLst>
                  <a:ext uri="{FF2B5EF4-FFF2-40B4-BE49-F238E27FC236}">
                    <a16:creationId xmlns:a16="http://schemas.microsoft.com/office/drawing/2014/main" id="{AE835403-F565-4EC0-B803-3A782BB4F5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68" y="349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6" name="Line 32">
                <a:extLst>
                  <a:ext uri="{FF2B5EF4-FFF2-40B4-BE49-F238E27FC236}">
                    <a16:creationId xmlns:a16="http://schemas.microsoft.com/office/drawing/2014/main" id="{1F53A229-AA8E-43EE-98EF-6AA0251CA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349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7" name="Line 33">
                <a:extLst>
                  <a:ext uri="{FF2B5EF4-FFF2-40B4-BE49-F238E27FC236}">
                    <a16:creationId xmlns:a16="http://schemas.microsoft.com/office/drawing/2014/main" id="{1E405968-F477-4B8C-BEA5-9DF8796114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39" y="33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  <p:sp>
            <p:nvSpPr>
              <p:cNvPr id="907298" name="Line 34">
                <a:extLst>
                  <a:ext uri="{FF2B5EF4-FFF2-40B4-BE49-F238E27FC236}">
                    <a16:creationId xmlns:a16="http://schemas.microsoft.com/office/drawing/2014/main" id="{28ABA38F-8BB3-4242-982F-C32A928E92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7" y="336"/>
                <a:ext cx="144" cy="96"/>
              </a:xfrm>
              <a:prstGeom prst="line">
                <a:avLst/>
              </a:prstGeom>
              <a:noFill/>
              <a:ln w="9525">
                <a:solidFill>
                  <a:srgbClr val="00FF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kumimoji="1"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华文中宋" pitchFamily="2" charset="-122"/>
                </a:endParaRPr>
              </a:p>
            </p:txBody>
          </p:sp>
        </p:grpSp>
        <p:sp>
          <p:nvSpPr>
            <p:cNvPr id="907299" name="Oval 35">
              <a:extLst>
                <a:ext uri="{FF2B5EF4-FFF2-40B4-BE49-F238E27FC236}">
                  <a16:creationId xmlns:a16="http://schemas.microsoft.com/office/drawing/2014/main" id="{A0413CDB-97A6-4224-9AB0-66888727C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1" y="1159"/>
              <a:ext cx="103" cy="9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endParaRPr>
            </a:p>
          </p:txBody>
        </p:sp>
      </p:grpSp>
      <p:sp>
        <p:nvSpPr>
          <p:cNvPr id="907300" name="Text Box 36">
            <a:extLst>
              <a:ext uri="{FF2B5EF4-FFF2-40B4-BE49-F238E27FC236}">
                <a16:creationId xmlns:a16="http://schemas.microsoft.com/office/drawing/2014/main" id="{9DFE33F2-CFB1-4DE1-8023-C155DCEA0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2514600"/>
            <a:ext cx="2073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子弹传递速度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平均速度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kumimoji="1" lang="en-US" altLang="zh-CN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907301" name="Object 37">
            <a:extLst>
              <a:ext uri="{FF2B5EF4-FFF2-40B4-BE49-F238E27FC236}">
                <a16:creationId xmlns:a16="http://schemas.microsoft.com/office/drawing/2014/main" id="{ED6E9A3D-1430-40E0-906D-7E49D5E1AEF0}"/>
              </a:ext>
            </a:extLst>
          </p:cNvPr>
          <p:cNvGraphicFramePr>
            <a:graphicFrameLocks/>
          </p:cNvGraphicFramePr>
          <p:nvPr/>
        </p:nvGraphicFramePr>
        <p:xfrm>
          <a:off x="3117850" y="2514600"/>
          <a:ext cx="152558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8" name="公式" r:id="rId11" imgW="1501358" imgH="891789" progId="Equation.3">
                  <p:embed/>
                </p:oleObj>
              </mc:Choice>
              <mc:Fallback>
                <p:oleObj name="公式" r:id="rId11" imgW="1501358" imgH="891789" progId="Equation.3">
                  <p:embed/>
                  <p:pic>
                    <p:nvPicPr>
                      <p:cNvPr id="907301" name="Object 37">
                        <a:extLst>
                          <a:ext uri="{FF2B5EF4-FFF2-40B4-BE49-F238E27FC236}">
                            <a16:creationId xmlns:a16="http://schemas.microsoft.com/office/drawing/2014/main" id="{ED6E9A3D-1430-40E0-906D-7E49D5E1AEF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2514600"/>
                        <a:ext cx="1525588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302" name="Object 38">
            <a:extLst>
              <a:ext uri="{FF2B5EF4-FFF2-40B4-BE49-F238E27FC236}">
                <a16:creationId xmlns:a16="http://schemas.microsoft.com/office/drawing/2014/main" id="{8BEA66AC-407C-44E9-9670-D114B738CF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125" y="2549525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Equation" r:id="rId13" imgW="114456" imgH="152622" progId="Equation.3">
                  <p:embed/>
                </p:oleObj>
              </mc:Choice>
              <mc:Fallback>
                <p:oleObj name="Equation" r:id="rId13" imgW="114456" imgH="152622" progId="Equation.3">
                  <p:embed/>
                  <p:pic>
                    <p:nvPicPr>
                      <p:cNvPr id="907302" name="Object 38">
                        <a:extLst>
                          <a:ext uri="{FF2B5EF4-FFF2-40B4-BE49-F238E27FC236}">
                            <a16:creationId xmlns:a16="http://schemas.microsoft.com/office/drawing/2014/main" id="{8BEA66AC-407C-44E9-9670-D114B738CF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2549525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303" name="Object 39">
            <a:extLst>
              <a:ext uri="{FF2B5EF4-FFF2-40B4-BE49-F238E27FC236}">
                <a16:creationId xmlns:a16="http://schemas.microsoft.com/office/drawing/2014/main" id="{64F70E35-D9AD-474B-9E2B-EE09579C81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4035425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0" name="Equation" r:id="rId15" imgW="152276" imgH="152622" progId="Equation.3">
                  <p:embed/>
                </p:oleObj>
              </mc:Choice>
              <mc:Fallback>
                <p:oleObj name="Equation" r:id="rId15" imgW="152276" imgH="152622" progId="Equation.3">
                  <p:embed/>
                  <p:pic>
                    <p:nvPicPr>
                      <p:cNvPr id="907303" name="Object 39">
                        <a:extLst>
                          <a:ext uri="{FF2B5EF4-FFF2-40B4-BE49-F238E27FC236}">
                            <a16:creationId xmlns:a16="http://schemas.microsoft.com/office/drawing/2014/main" id="{64F70E35-D9AD-474B-9E2B-EE09579C81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035425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304" name="Object 40">
            <a:extLst>
              <a:ext uri="{FF2B5EF4-FFF2-40B4-BE49-F238E27FC236}">
                <a16:creationId xmlns:a16="http://schemas.microsoft.com/office/drawing/2014/main" id="{3ECA4869-AA7D-4396-8A8F-FF68448DB6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31900" y="3829050"/>
          <a:ext cx="425767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1" name="公式" r:id="rId17" imgW="2011929" imgH="472329" progId="Equation.3">
                  <p:embed/>
                </p:oleObj>
              </mc:Choice>
              <mc:Fallback>
                <p:oleObj name="公式" r:id="rId17" imgW="2011929" imgH="472329" progId="Equation.3">
                  <p:embed/>
                  <p:pic>
                    <p:nvPicPr>
                      <p:cNvPr id="907304" name="Object 40">
                        <a:extLst>
                          <a:ext uri="{FF2B5EF4-FFF2-40B4-BE49-F238E27FC236}">
                            <a16:creationId xmlns:a16="http://schemas.microsoft.com/office/drawing/2014/main" id="{3ECA4869-AA7D-4396-8A8F-FF68448DB6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3829050"/>
                        <a:ext cx="4257675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33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305" name="Object 41">
            <a:extLst>
              <a:ext uri="{FF2B5EF4-FFF2-40B4-BE49-F238E27FC236}">
                <a16:creationId xmlns:a16="http://schemas.microsoft.com/office/drawing/2014/main" id="{3C3E5B03-846A-4F05-ACBD-D04B2457F79A}"/>
              </a:ext>
            </a:extLst>
          </p:cNvPr>
          <p:cNvGraphicFramePr>
            <a:graphicFrameLocks/>
          </p:cNvGraphicFramePr>
          <p:nvPr/>
        </p:nvGraphicFramePr>
        <p:xfrm>
          <a:off x="2941638" y="5122863"/>
          <a:ext cx="863600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2" name="公式" r:id="rId19" imgW="838013" imgH="220952" progId="Equation.3">
                  <p:embed/>
                </p:oleObj>
              </mc:Choice>
              <mc:Fallback>
                <p:oleObj name="公式" r:id="rId19" imgW="838013" imgH="220952" progId="Equation.3">
                  <p:embed/>
                  <p:pic>
                    <p:nvPicPr>
                      <p:cNvPr id="907305" name="Object 41">
                        <a:extLst>
                          <a:ext uri="{FF2B5EF4-FFF2-40B4-BE49-F238E27FC236}">
                            <a16:creationId xmlns:a16="http://schemas.microsoft.com/office/drawing/2014/main" id="{3C3E5B03-846A-4F05-ACBD-D04B2457F79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5122863"/>
                        <a:ext cx="863600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7306" name="Object 42">
            <a:extLst>
              <a:ext uri="{FF2B5EF4-FFF2-40B4-BE49-F238E27FC236}">
                <a16:creationId xmlns:a16="http://schemas.microsoft.com/office/drawing/2014/main" id="{DACB9507-74A5-424A-87FF-585EC66584FE}"/>
              </a:ext>
            </a:extLst>
          </p:cNvPr>
          <p:cNvGraphicFramePr>
            <a:graphicFrameLocks/>
          </p:cNvGraphicFramePr>
          <p:nvPr/>
        </p:nvGraphicFramePr>
        <p:xfrm>
          <a:off x="3013075" y="5481638"/>
          <a:ext cx="838200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3" name="公式" r:id="rId21" imgW="815122" imgH="266839" progId="Equation.3">
                  <p:embed/>
                </p:oleObj>
              </mc:Choice>
              <mc:Fallback>
                <p:oleObj name="公式" r:id="rId21" imgW="815122" imgH="266839" progId="Equation.3">
                  <p:embed/>
                  <p:pic>
                    <p:nvPicPr>
                      <p:cNvPr id="907306" name="Object 42">
                        <a:extLst>
                          <a:ext uri="{FF2B5EF4-FFF2-40B4-BE49-F238E27FC236}">
                            <a16:creationId xmlns:a16="http://schemas.microsoft.com/office/drawing/2014/main" id="{DACB9507-74A5-424A-87FF-585EC66584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5481638"/>
                        <a:ext cx="838200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307" name="AutoShape 43">
            <a:extLst>
              <a:ext uri="{FF2B5EF4-FFF2-40B4-BE49-F238E27FC236}">
                <a16:creationId xmlns:a16="http://schemas.microsoft.com/office/drawing/2014/main" id="{4658E7B9-A7CC-413F-B020-AEB5DE81E5AD}"/>
              </a:ext>
            </a:extLst>
          </p:cNvPr>
          <p:cNvSpPr>
            <a:spLocks/>
          </p:cNvSpPr>
          <p:nvPr/>
        </p:nvSpPr>
        <p:spPr bwMode="auto">
          <a:xfrm rot="10800000">
            <a:off x="4021138" y="5122863"/>
            <a:ext cx="288925" cy="647700"/>
          </a:xfrm>
          <a:prstGeom prst="leftBrace">
            <a:avLst>
              <a:gd name="adj1" fmla="val 18681"/>
              <a:gd name="adj2" fmla="val 50000"/>
            </a:avLst>
          </a:prstGeom>
          <a:noFill/>
          <a:ln w="22225">
            <a:solidFill>
              <a:srgbClr val="66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graphicFrame>
        <p:nvGraphicFramePr>
          <p:cNvPr id="907308" name="Object 44">
            <a:extLst>
              <a:ext uri="{FF2B5EF4-FFF2-40B4-BE49-F238E27FC236}">
                <a16:creationId xmlns:a16="http://schemas.microsoft.com/office/drawing/2014/main" id="{36D59D17-A08D-4733-A5F4-EC50A89A6EE6}"/>
              </a:ext>
            </a:extLst>
          </p:cNvPr>
          <p:cNvGraphicFramePr>
            <a:graphicFrameLocks/>
          </p:cNvGraphicFramePr>
          <p:nvPr/>
        </p:nvGraphicFramePr>
        <p:xfrm>
          <a:off x="4525963" y="5265738"/>
          <a:ext cx="134143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公式" r:id="rId23" imgW="1325693" imgH="449386" progId="Equation.3">
                  <p:embed/>
                </p:oleObj>
              </mc:Choice>
              <mc:Fallback>
                <p:oleObj name="公式" r:id="rId23" imgW="1325693" imgH="449386" progId="Equation.3">
                  <p:embed/>
                  <p:pic>
                    <p:nvPicPr>
                      <p:cNvPr id="907308" name="Object 44">
                        <a:extLst>
                          <a:ext uri="{FF2B5EF4-FFF2-40B4-BE49-F238E27FC236}">
                            <a16:creationId xmlns:a16="http://schemas.microsoft.com/office/drawing/2014/main" id="{36D59D17-A08D-4733-A5F4-EC50A89A6EE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963" y="5265738"/>
                        <a:ext cx="1341437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33CC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309" name="AutoShape 45">
            <a:extLst>
              <a:ext uri="{FF2B5EF4-FFF2-40B4-BE49-F238E27FC236}">
                <a16:creationId xmlns:a16="http://schemas.microsoft.com/office/drawing/2014/main" id="{69D6B860-4F7C-4D96-8045-0545003ECFA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667251" y="4811712"/>
            <a:ext cx="431800" cy="333375"/>
          </a:xfrm>
          <a:prstGeom prst="rightArrow">
            <a:avLst>
              <a:gd name="adj1" fmla="val 33991"/>
              <a:gd name="adj2" fmla="val 45069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sp>
        <p:nvSpPr>
          <p:cNvPr id="907310" name="AutoShape 46">
            <a:extLst>
              <a:ext uri="{FF2B5EF4-FFF2-40B4-BE49-F238E27FC236}">
                <a16:creationId xmlns:a16="http://schemas.microsoft.com/office/drawing/2014/main" id="{2F8BD6F8-597C-47E1-ABC9-72F72D8E4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213225"/>
            <a:ext cx="976313" cy="333375"/>
          </a:xfrm>
          <a:prstGeom prst="rightArrow">
            <a:avLst>
              <a:gd name="adj1" fmla="val 33991"/>
              <a:gd name="adj2" fmla="val 101903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kumimoji="1"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  <p:graphicFrame>
        <p:nvGraphicFramePr>
          <p:cNvPr id="907311" name="Object 47">
            <a:extLst>
              <a:ext uri="{FF2B5EF4-FFF2-40B4-BE49-F238E27FC236}">
                <a16:creationId xmlns:a16="http://schemas.microsoft.com/office/drawing/2014/main" id="{1F37FC60-D6C4-4FF5-92A7-B169BB5E3090}"/>
              </a:ext>
            </a:extLst>
          </p:cNvPr>
          <p:cNvGraphicFramePr>
            <a:graphicFrameLocks/>
          </p:cNvGraphicFramePr>
          <p:nvPr/>
        </p:nvGraphicFramePr>
        <p:xfrm>
          <a:off x="7019925" y="4114800"/>
          <a:ext cx="10795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公式" r:id="rId25" imgW="1058962" imgH="297263" progId="Equation.3">
                  <p:embed/>
                </p:oleObj>
              </mc:Choice>
              <mc:Fallback>
                <p:oleObj name="公式" r:id="rId25" imgW="1058962" imgH="297263" progId="Equation.3">
                  <p:embed/>
                  <p:pic>
                    <p:nvPicPr>
                      <p:cNvPr id="907311" name="Object 47">
                        <a:extLst>
                          <a:ext uri="{FF2B5EF4-FFF2-40B4-BE49-F238E27FC236}">
                            <a16:creationId xmlns:a16="http://schemas.microsoft.com/office/drawing/2014/main" id="{1F37FC60-D6C4-4FF5-92A7-B169BB5E309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4114800"/>
                        <a:ext cx="10795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7312" name="Text Box 48">
            <a:extLst>
              <a:ext uri="{FF2B5EF4-FFF2-40B4-BE49-F238E27FC236}">
                <a16:creationId xmlns:a16="http://schemas.microsoft.com/office/drawing/2014/main" id="{670C4236-4934-4E4F-B773-D5DE1644CB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413" y="6130925"/>
            <a:ext cx="4321175" cy="4667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因果律事件间的时序不会颠倒</a:t>
            </a:r>
            <a:endParaRPr kumimoji="1" lang="zh-CN" altLang="en-US" b="0">
              <a:solidFill>
                <a:srgbClr val="66FFFF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aphicFrame>
        <p:nvGraphicFramePr>
          <p:cNvPr id="14360" name="Object 49">
            <a:extLst>
              <a:ext uri="{FF2B5EF4-FFF2-40B4-BE49-F238E27FC236}">
                <a16:creationId xmlns:a16="http://schemas.microsoft.com/office/drawing/2014/main" id="{5E2EA937-CF1D-42AD-B72D-47836217D71A}"/>
              </a:ext>
            </a:extLst>
          </p:cNvPr>
          <p:cNvGraphicFramePr>
            <a:graphicFrameLocks/>
          </p:cNvGraphicFramePr>
          <p:nvPr/>
        </p:nvGraphicFramePr>
        <p:xfrm>
          <a:off x="395288" y="549275"/>
          <a:ext cx="4608512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公式" r:id="rId27" imgW="5120640" imgH="891789" progId="Equation.3">
                  <p:embed/>
                </p:oleObj>
              </mc:Choice>
              <mc:Fallback>
                <p:oleObj name="公式" r:id="rId27" imgW="5120640" imgH="891789" progId="Equation.3">
                  <p:embed/>
                  <p:pic>
                    <p:nvPicPr>
                      <p:cNvPr id="14360" name="Object 49">
                        <a:extLst>
                          <a:ext uri="{FF2B5EF4-FFF2-40B4-BE49-F238E27FC236}">
                            <a16:creationId xmlns:a16="http://schemas.microsoft.com/office/drawing/2014/main" id="{5E2EA937-CF1D-42AD-B72D-47836217D71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9275"/>
                        <a:ext cx="4608512" cy="841375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48148E-6 L 0.13923 1.48148E-6 " pathEditMode="fixed" rAng="0" ptsTypes="AA">
                                      <p:cBhvr>
                                        <p:cTn id="3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90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0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07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4" dur="500"/>
                                        <p:tgtEl>
                                          <p:spTgt spid="907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07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07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907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7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7266" grpId="0" autoUpdateAnimBg="0"/>
      <p:bldP spid="907300" grpId="0" autoUpdateAnimBg="0"/>
      <p:bldP spid="907307" grpId="0" animBg="1"/>
      <p:bldP spid="907309" grpId="0" animBg="1"/>
      <p:bldP spid="907310" grpId="0" animBg="1"/>
      <p:bldP spid="907312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>
            <a:extLst>
              <a:ext uri="{FF2B5EF4-FFF2-40B4-BE49-F238E27FC236}">
                <a16:creationId xmlns:a16="http://schemas.microsoft.com/office/drawing/2014/main" id="{F44C70A8-FAEA-4EC7-BA05-1B393B1F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3079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908291" name="Text Box 3">
            <a:extLst>
              <a:ext uri="{FF2B5EF4-FFF2-40B4-BE49-F238E27FC236}">
                <a16:creationId xmlns:a16="http://schemas.microsoft.com/office/drawing/2014/main" id="{89031CE3-B22E-4093-B603-0A02EB881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234950"/>
            <a:ext cx="8170863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一短跑选手在地面上以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10 s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的时间跑完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100 m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。一飞船沿同一方向以速率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u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= 0.8 </a:t>
            </a:r>
            <a:r>
              <a:rPr kumimoji="1" lang="en-US" altLang="zh-CN" sz="2800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飞行。</a:t>
            </a:r>
          </a:p>
        </p:txBody>
      </p:sp>
      <p:sp>
        <p:nvSpPr>
          <p:cNvPr id="908292" name="Rectangle 4">
            <a:extLst>
              <a:ext uri="{FF2B5EF4-FFF2-40B4-BE49-F238E27FC236}">
                <a16:creationId xmlns:a16="http://schemas.microsoft.com/office/drawing/2014/main" id="{1B0AFD52-0B5A-4536-98AE-A041FEAF6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133985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</a:p>
        </p:txBody>
      </p:sp>
      <p:sp>
        <p:nvSpPr>
          <p:cNvPr id="908293" name="Text Box 5">
            <a:extLst>
              <a:ext uri="{FF2B5EF4-FFF2-40B4-BE49-F238E27FC236}">
                <a16:creationId xmlns:a16="http://schemas.microsoft.com/office/drawing/2014/main" id="{C2FB6AA0-F08B-4015-B37F-26CB7C626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1268413"/>
            <a:ext cx="80994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(1)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飞船参考系上的观测者测得百米跑道的长度和选手跑过的路程；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(2)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飞船参考系上测得选手的平均速度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。</a:t>
            </a:r>
            <a:r>
              <a:rPr kumimoji="1" lang="zh-CN" altLang="en-US" b="0">
                <a:solidFill>
                  <a:srgbClr val="33CC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</a:p>
        </p:txBody>
      </p:sp>
      <p:sp>
        <p:nvSpPr>
          <p:cNvPr id="908294" name="Rectangle 6">
            <a:extLst>
              <a:ext uri="{FF2B5EF4-FFF2-40B4-BE49-F238E27FC236}">
                <a16:creationId xmlns:a16="http://schemas.microsoft.com/office/drawing/2014/main" id="{39F27951-14F8-442B-9A9D-CB4B8489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3495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908295" name="Rectangle 7">
            <a:extLst>
              <a:ext uri="{FF2B5EF4-FFF2-40B4-BE49-F238E27FC236}">
                <a16:creationId xmlns:a16="http://schemas.microsoft.com/office/drawing/2014/main" id="{EA0B22BD-4213-431D-95F6-CEEA63530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395538"/>
            <a:ext cx="8054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设地面参考系为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系， 飞船参考系为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，选手起跑为事件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“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1”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，到终点为事件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“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2”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，依题意有</a:t>
            </a:r>
          </a:p>
        </p:txBody>
      </p:sp>
      <p:graphicFrame>
        <p:nvGraphicFramePr>
          <p:cNvPr id="908296" name="Object 8">
            <a:extLst>
              <a:ext uri="{FF2B5EF4-FFF2-40B4-BE49-F238E27FC236}">
                <a16:creationId xmlns:a16="http://schemas.microsoft.com/office/drawing/2014/main" id="{504F1D3F-5127-425A-9C31-AE99B0741BD1}"/>
              </a:ext>
            </a:extLst>
          </p:cNvPr>
          <p:cNvGraphicFramePr>
            <a:graphicFrameLocks/>
          </p:cNvGraphicFramePr>
          <p:nvPr/>
        </p:nvGraphicFramePr>
        <p:xfrm>
          <a:off x="1862138" y="3473450"/>
          <a:ext cx="161290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公式" r:id="rId3" imgW="1592424" imgH="297263" progId="Equation.3">
                  <p:embed/>
                </p:oleObj>
              </mc:Choice>
              <mc:Fallback>
                <p:oleObj name="公式" r:id="rId3" imgW="1592424" imgH="297263" progId="Equation.3">
                  <p:embed/>
                  <p:pic>
                    <p:nvPicPr>
                      <p:cNvPr id="908296" name="Object 8">
                        <a:extLst>
                          <a:ext uri="{FF2B5EF4-FFF2-40B4-BE49-F238E27FC236}">
                            <a16:creationId xmlns:a16="http://schemas.microsoft.com/office/drawing/2014/main" id="{504F1D3F-5127-425A-9C31-AE99B0741BD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2138" y="3473450"/>
                        <a:ext cx="161290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8297" name="Object 9">
            <a:extLst>
              <a:ext uri="{FF2B5EF4-FFF2-40B4-BE49-F238E27FC236}">
                <a16:creationId xmlns:a16="http://schemas.microsoft.com/office/drawing/2014/main" id="{40A95422-F3A7-4EB0-A81D-ED7CE2C6FC07}"/>
              </a:ext>
            </a:extLst>
          </p:cNvPr>
          <p:cNvGraphicFramePr>
            <a:graphicFrameLocks/>
          </p:cNvGraphicFramePr>
          <p:nvPr/>
        </p:nvGraphicFramePr>
        <p:xfrm>
          <a:off x="3878263" y="3473450"/>
          <a:ext cx="1249362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公式" r:id="rId5" imgW="1219200" imgH="297263" progId="Equation.3">
                  <p:embed/>
                </p:oleObj>
              </mc:Choice>
              <mc:Fallback>
                <p:oleObj name="公式" r:id="rId5" imgW="1219200" imgH="297263" progId="Equation.3">
                  <p:embed/>
                  <p:pic>
                    <p:nvPicPr>
                      <p:cNvPr id="908297" name="Object 9">
                        <a:extLst>
                          <a:ext uri="{FF2B5EF4-FFF2-40B4-BE49-F238E27FC236}">
                            <a16:creationId xmlns:a16="http://schemas.microsoft.com/office/drawing/2014/main" id="{40A95422-F3A7-4EB0-A81D-ED7CE2C6FC0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8263" y="3473450"/>
                        <a:ext cx="1249362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8298" name="Object 10">
            <a:extLst>
              <a:ext uri="{FF2B5EF4-FFF2-40B4-BE49-F238E27FC236}">
                <a16:creationId xmlns:a16="http://schemas.microsoft.com/office/drawing/2014/main" id="{BAFA7C98-956E-4967-BC7F-5A10EF375AEC}"/>
              </a:ext>
            </a:extLst>
          </p:cNvPr>
          <p:cNvGraphicFramePr>
            <a:graphicFrameLocks/>
          </p:cNvGraphicFramePr>
          <p:nvPr/>
        </p:nvGraphicFramePr>
        <p:xfrm>
          <a:off x="5568950" y="3471863"/>
          <a:ext cx="123507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公式" r:id="rId7" imgW="1211736" imgH="297263" progId="Equation.3">
                  <p:embed/>
                </p:oleObj>
              </mc:Choice>
              <mc:Fallback>
                <p:oleObj name="公式" r:id="rId7" imgW="1211736" imgH="297263" progId="Equation.3">
                  <p:embed/>
                  <p:pic>
                    <p:nvPicPr>
                      <p:cNvPr id="908298" name="Object 10">
                        <a:extLst>
                          <a:ext uri="{FF2B5EF4-FFF2-40B4-BE49-F238E27FC236}">
                            <a16:creationId xmlns:a16="http://schemas.microsoft.com/office/drawing/2014/main" id="{BAFA7C98-956E-4967-BC7F-5A10EF375AE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8950" y="3471863"/>
                        <a:ext cx="123507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8299" name="Text Box 11">
            <a:extLst>
              <a:ext uri="{FF2B5EF4-FFF2-40B4-BE49-F238E27FC236}">
                <a16:creationId xmlns:a16="http://schemas.microsoft.com/office/drawing/2014/main" id="{9B2FA1EF-3BF4-4BA2-B4B6-994727F3C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827463"/>
            <a:ext cx="80994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(1)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系中测得跑道长度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100m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为原长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</a:t>
            </a:r>
            <a:r>
              <a:rPr kumimoji="1" lang="en-US" altLang="zh-CN" baseline="-25000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系中测得跑道长度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为运动长度，由长度收缩公式有</a:t>
            </a:r>
          </a:p>
        </p:txBody>
      </p:sp>
      <p:graphicFrame>
        <p:nvGraphicFramePr>
          <p:cNvPr id="908300" name="Object 12">
            <a:extLst>
              <a:ext uri="{FF2B5EF4-FFF2-40B4-BE49-F238E27FC236}">
                <a16:creationId xmlns:a16="http://schemas.microsoft.com/office/drawing/2014/main" id="{65E8CAD8-BEC2-492B-AF44-82745823F466}"/>
              </a:ext>
            </a:extLst>
          </p:cNvPr>
          <p:cNvGraphicFramePr>
            <a:graphicFrameLocks/>
          </p:cNvGraphicFramePr>
          <p:nvPr/>
        </p:nvGraphicFramePr>
        <p:xfrm>
          <a:off x="1763713" y="4941888"/>
          <a:ext cx="5703887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1" name="公式" r:id="rId9" imgW="5707349" imgH="495272" progId="Equation.3">
                  <p:embed/>
                </p:oleObj>
              </mc:Choice>
              <mc:Fallback>
                <p:oleObj name="公式" r:id="rId9" imgW="5707349" imgH="495272" progId="Equation.3">
                  <p:embed/>
                  <p:pic>
                    <p:nvPicPr>
                      <p:cNvPr id="908300" name="Object 12">
                        <a:extLst>
                          <a:ext uri="{FF2B5EF4-FFF2-40B4-BE49-F238E27FC236}">
                            <a16:creationId xmlns:a16="http://schemas.microsoft.com/office/drawing/2014/main" id="{65E8CAD8-BEC2-492B-AF44-82745823F46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941888"/>
                        <a:ext cx="5703887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8301" name="Rectangle 13">
            <a:extLst>
              <a:ext uri="{FF2B5EF4-FFF2-40B4-BE49-F238E27FC236}">
                <a16:creationId xmlns:a16="http://schemas.microsoft.com/office/drawing/2014/main" id="{99D9F002-F515-48DA-B6A4-51AFFD486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16563"/>
            <a:ext cx="8054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选手从起点到终点，这一过程在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系中对应的空间间隔为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x'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，根据空间间隔变换式得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8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90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90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0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0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"/>
                                        <p:tgtEl>
                                          <p:spTgt spid="90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0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0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290" grpId="0" autoUpdateAnimBg="0"/>
      <p:bldP spid="908291" grpId="0" autoUpdateAnimBg="0"/>
      <p:bldP spid="908292" grpId="0" autoUpdateAnimBg="0"/>
      <p:bldP spid="908293" grpId="0" autoUpdateAnimBg="0"/>
      <p:bldP spid="908294" grpId="0" autoUpdateAnimBg="0"/>
      <p:bldP spid="908295" grpId="0" autoUpdateAnimBg="0"/>
      <p:bldP spid="908299" grpId="0" autoUpdateAnimBg="0"/>
      <p:bldP spid="90830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314" name="Object 2">
            <a:extLst>
              <a:ext uri="{FF2B5EF4-FFF2-40B4-BE49-F238E27FC236}">
                <a16:creationId xmlns:a16="http://schemas.microsoft.com/office/drawing/2014/main" id="{C0C20553-4B2C-4796-92C1-C61113B946FC}"/>
              </a:ext>
            </a:extLst>
          </p:cNvPr>
          <p:cNvGraphicFramePr>
            <a:graphicFrameLocks/>
          </p:cNvGraphicFramePr>
          <p:nvPr/>
        </p:nvGraphicFramePr>
        <p:xfrm>
          <a:off x="838200" y="476250"/>
          <a:ext cx="791051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公式" r:id="rId3" imgW="7901909" imgH="891789" progId="Equation.3">
                  <p:embed/>
                </p:oleObj>
              </mc:Choice>
              <mc:Fallback>
                <p:oleObj name="公式" r:id="rId3" imgW="7901909" imgH="891789" progId="Equation.3">
                  <p:embed/>
                  <p:pic>
                    <p:nvPicPr>
                      <p:cNvPr id="909314" name="Object 2">
                        <a:extLst>
                          <a:ext uri="{FF2B5EF4-FFF2-40B4-BE49-F238E27FC236}">
                            <a16:creationId xmlns:a16="http://schemas.microsoft.com/office/drawing/2014/main" id="{C0C20553-4B2C-4796-92C1-C61113B946F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6250"/>
                        <a:ext cx="7910513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5" name="Rectangle 3">
            <a:extLst>
              <a:ext uri="{FF2B5EF4-FFF2-40B4-BE49-F238E27FC236}">
                <a16:creationId xmlns:a16="http://schemas.microsoft.com/office/drawing/2014/main" id="{E55A61D7-698F-448A-A5E3-7DE593490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484313"/>
            <a:ext cx="80549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因此，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系中测得选手跑过的路程为</a:t>
            </a:r>
          </a:p>
        </p:txBody>
      </p:sp>
      <p:graphicFrame>
        <p:nvGraphicFramePr>
          <p:cNvPr id="909316" name="Object 4">
            <a:extLst>
              <a:ext uri="{FF2B5EF4-FFF2-40B4-BE49-F238E27FC236}">
                <a16:creationId xmlns:a16="http://schemas.microsoft.com/office/drawing/2014/main" id="{9D1B2E93-38CE-47F9-A21B-451650BDCB3D}"/>
              </a:ext>
            </a:extLst>
          </p:cNvPr>
          <p:cNvGraphicFramePr>
            <a:graphicFrameLocks/>
          </p:cNvGraphicFramePr>
          <p:nvPr/>
        </p:nvGraphicFramePr>
        <p:xfrm>
          <a:off x="2843213" y="2133600"/>
          <a:ext cx="24907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公式" r:id="rId5" imgW="2468756" imgH="434423" progId="Equation.3">
                  <p:embed/>
                </p:oleObj>
              </mc:Choice>
              <mc:Fallback>
                <p:oleObj name="公式" r:id="rId5" imgW="2468756" imgH="434423" progId="Equation.3">
                  <p:embed/>
                  <p:pic>
                    <p:nvPicPr>
                      <p:cNvPr id="909316" name="Object 4">
                        <a:extLst>
                          <a:ext uri="{FF2B5EF4-FFF2-40B4-BE49-F238E27FC236}">
                            <a16:creationId xmlns:a16="http://schemas.microsoft.com/office/drawing/2014/main" id="{9D1B2E93-38CE-47F9-A21B-451650BDCB3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24907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7" name="Rectangle 5">
            <a:extLst>
              <a:ext uri="{FF2B5EF4-FFF2-40B4-BE49-F238E27FC236}">
                <a16:creationId xmlns:a16="http://schemas.microsoft.com/office/drawing/2014/main" id="{EB5B3795-DC44-45F0-977B-8FC773FF9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565400"/>
            <a:ext cx="80549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系中测得选手从起点到终点的时间间隔为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t'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，由洛仑兹变换得</a:t>
            </a:r>
          </a:p>
        </p:txBody>
      </p:sp>
      <p:graphicFrame>
        <p:nvGraphicFramePr>
          <p:cNvPr id="909318" name="Object 6">
            <a:extLst>
              <a:ext uri="{FF2B5EF4-FFF2-40B4-BE49-F238E27FC236}">
                <a16:creationId xmlns:a16="http://schemas.microsoft.com/office/drawing/2014/main" id="{B385D81D-3D17-4981-971D-0CA992ADECAA}"/>
              </a:ext>
            </a:extLst>
          </p:cNvPr>
          <p:cNvGraphicFramePr>
            <a:graphicFrameLocks/>
          </p:cNvGraphicFramePr>
          <p:nvPr/>
        </p:nvGraphicFramePr>
        <p:xfrm>
          <a:off x="1763713" y="3357563"/>
          <a:ext cx="5811837" cy="1255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" name="公式" r:id="rId7" imgW="5768558" imgH="1234440" progId="Equation.3">
                  <p:embed/>
                </p:oleObj>
              </mc:Choice>
              <mc:Fallback>
                <p:oleObj name="公式" r:id="rId7" imgW="5768558" imgH="1234440" progId="Equation.3">
                  <p:embed/>
                  <p:pic>
                    <p:nvPicPr>
                      <p:cNvPr id="909318" name="Object 6">
                        <a:extLst>
                          <a:ext uri="{FF2B5EF4-FFF2-40B4-BE49-F238E27FC236}">
                            <a16:creationId xmlns:a16="http://schemas.microsoft.com/office/drawing/2014/main" id="{B385D81D-3D17-4981-971D-0CA992ADEC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3357563"/>
                        <a:ext cx="5811837" cy="1255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9319" name="Rectangle 7">
            <a:extLst>
              <a:ext uri="{FF2B5EF4-FFF2-40B4-BE49-F238E27FC236}">
                <a16:creationId xmlns:a16="http://schemas.microsoft.com/office/drawing/2014/main" id="{EDFB40C4-2BB1-46C5-BCC6-196FEF4D8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724400"/>
            <a:ext cx="80549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  <a:ea typeface="华文中宋" panose="02010600040101010101" pitchFamily="2" charset="-122"/>
              </a:rPr>
              <a:t>系中测得选手的平均速度为</a:t>
            </a:r>
          </a:p>
        </p:txBody>
      </p:sp>
      <p:graphicFrame>
        <p:nvGraphicFramePr>
          <p:cNvPr id="909320" name="Object 8">
            <a:extLst>
              <a:ext uri="{FF2B5EF4-FFF2-40B4-BE49-F238E27FC236}">
                <a16:creationId xmlns:a16="http://schemas.microsoft.com/office/drawing/2014/main" id="{FCE3CC0B-8F04-4803-8D5D-63C00507900A}"/>
              </a:ext>
            </a:extLst>
          </p:cNvPr>
          <p:cNvGraphicFramePr>
            <a:graphicFrameLocks/>
          </p:cNvGraphicFramePr>
          <p:nvPr/>
        </p:nvGraphicFramePr>
        <p:xfrm>
          <a:off x="1476375" y="5300663"/>
          <a:ext cx="64103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" name="公式" r:id="rId9" imgW="6378158" imgH="838422" progId="Equation.3">
                  <p:embed/>
                </p:oleObj>
              </mc:Choice>
              <mc:Fallback>
                <p:oleObj name="公式" r:id="rId9" imgW="6378158" imgH="838422" progId="Equation.3">
                  <p:embed/>
                  <p:pic>
                    <p:nvPicPr>
                      <p:cNvPr id="909320" name="Object 8">
                        <a:extLst>
                          <a:ext uri="{FF2B5EF4-FFF2-40B4-BE49-F238E27FC236}">
                            <a16:creationId xmlns:a16="http://schemas.microsoft.com/office/drawing/2014/main" id="{FCE3CC0B-8F04-4803-8D5D-63C00507900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300663"/>
                        <a:ext cx="6410325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9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9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0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09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0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315" grpId="0" autoUpdateAnimBg="0"/>
      <p:bldP spid="909317" grpId="0" autoUpdateAnimBg="0"/>
      <p:bldP spid="90931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4" name="Text Box 4">
            <a:extLst>
              <a:ext uri="{FF2B5EF4-FFF2-40B4-BE49-F238E27FC236}">
                <a16:creationId xmlns:a16="http://schemas.microsoft.com/office/drawing/2014/main" id="{2FB61357-85A2-45D7-9028-45C3ACEB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415925"/>
            <a:ext cx="815022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沿两个惯性系相对运动方向上发生的两个事件，在其中一个惯性系中表现为同时的，在另一个惯性系中观察，则总是在前一个惯性系运动的后方的那一事件先发生</a:t>
            </a:r>
          </a:p>
        </p:txBody>
      </p:sp>
      <p:sp>
        <p:nvSpPr>
          <p:cNvPr id="885770" name="Rectangle 10">
            <a:extLst>
              <a:ext uri="{FF2B5EF4-FFF2-40B4-BE49-F238E27FC236}">
                <a16:creationId xmlns:a16="http://schemas.microsoft.com/office/drawing/2014/main" id="{D913FFE6-4DA9-48B1-9ECD-0EF17C4E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38" y="1703388"/>
            <a:ext cx="730250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ctr" eaLnBrk="1" hangingPunct="1">
              <a:defRPr/>
            </a:pPr>
            <a:r>
              <a:rPr lang="en-US" altLang="zh-CN" sz="2000">
                <a:solidFill>
                  <a:srgbClr val="00FFFF"/>
                </a:solidFill>
              </a:rPr>
              <a:t>1. </a:t>
            </a:r>
            <a:r>
              <a:rPr lang="zh-CN" altLang="en-US" sz="2000"/>
              <a:t>若两个事件在某一惯性系中为同时异地事件，则在其他惯性系中必定不是同时发生的，这就是</a:t>
            </a:r>
            <a:r>
              <a:rPr lang="zh-CN" altLang="en-US" sz="2000">
                <a:solidFill>
                  <a:srgbClr val="00FF00"/>
                </a:solidFill>
              </a:rPr>
              <a:t>同时性的相对性</a:t>
            </a:r>
            <a:r>
              <a:rPr lang="en-US" altLang="zh-CN" sz="2000"/>
              <a:t>.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885771" name="Text Box 11">
            <a:extLst>
              <a:ext uri="{FF2B5EF4-FFF2-40B4-BE49-F238E27FC236}">
                <a16:creationId xmlns:a16="http://schemas.microsoft.com/office/drawing/2014/main" id="{74A175B1-533D-4B37-993B-21CE63AAB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8" y="2446338"/>
            <a:ext cx="8045450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sz="2000">
                <a:solidFill>
                  <a:srgbClr val="00FFFF"/>
                </a:solidFill>
              </a:rPr>
              <a:t>2. </a:t>
            </a:r>
            <a:r>
              <a:rPr lang="zh-CN" altLang="en-US" sz="2000"/>
              <a:t>在一个惯性系中同时同地发生的事件</a:t>
            </a:r>
            <a:r>
              <a:rPr lang="en-US" altLang="zh-CN" sz="2000"/>
              <a:t>,</a:t>
            </a:r>
            <a:r>
              <a:rPr lang="zh-CN" altLang="en-US" sz="2000">
                <a:solidFill>
                  <a:srgbClr val="00FFFF"/>
                </a:solidFill>
              </a:rPr>
              <a:t>在其它惯性系也必同时同地发生</a:t>
            </a:r>
            <a:r>
              <a:rPr lang="zh-CN" altLang="en-US" sz="2000"/>
              <a:t>，因此同时性的相对性只是对两个同时事件发生在不同地点而言，当两个同时事件发生于同一地点时，</a:t>
            </a:r>
            <a:r>
              <a:rPr lang="zh-CN" altLang="en-US" sz="2000">
                <a:solidFill>
                  <a:srgbClr val="00FFFF"/>
                </a:solidFill>
              </a:rPr>
              <a:t>同时性是绝对的</a:t>
            </a:r>
            <a:r>
              <a:rPr lang="en-US" altLang="zh-CN" sz="2000"/>
              <a:t>. 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D5C73DB4-DD85-4C64-B48F-7C38C6DB2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3868738"/>
            <a:ext cx="7694612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在不同惯性系中测量给定两事件之间的时间间隔，测得的结果以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原时最短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330255C2-0CAC-404B-990A-3264D1322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975225"/>
            <a:ext cx="697388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运动</a:t>
            </a:r>
            <a:r>
              <a:rPr kumimoji="1" lang="zh-CN" altLang="en-US">
                <a:latin typeface="Times New Roman" panose="02020603050405020304" pitchFamily="18" charset="0"/>
                <a:ea typeface="楷体_GB2312" pitchFamily="49" charset="-122"/>
              </a:rPr>
              <a:t>时钟变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ea typeface="楷体_GB2312" pitchFamily="49" charset="-122"/>
              </a:rPr>
              <a:t>慢</a:t>
            </a:r>
            <a:endParaRPr kumimoji="1" lang="zh-CN" altLang="en-US" b="0">
              <a:solidFill>
                <a:srgbClr val="66FFFF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127" name="Object 11">
            <a:extLst>
              <a:ext uri="{FF2B5EF4-FFF2-40B4-BE49-F238E27FC236}">
                <a16:creationId xmlns:a16="http://schemas.microsoft.com/office/drawing/2014/main" id="{2794DD4D-3B16-48D7-9FAD-AB41D6C6053C}"/>
              </a:ext>
            </a:extLst>
          </p:cNvPr>
          <p:cNvGraphicFramePr>
            <a:graphicFrameLocks/>
          </p:cNvGraphicFramePr>
          <p:nvPr/>
        </p:nvGraphicFramePr>
        <p:xfrm>
          <a:off x="5605463" y="4805363"/>
          <a:ext cx="184308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公式" r:id="rId3" imgW="1828800" imgH="845903" progId="Equation.3">
                  <p:embed/>
                </p:oleObj>
              </mc:Choice>
              <mc:Fallback>
                <p:oleObj name="公式" r:id="rId3" imgW="1828800" imgH="845903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5463" y="4805363"/>
                        <a:ext cx="1843087" cy="863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85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85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5764" grpId="0" autoUpdateAnimBg="0"/>
      <p:bldP spid="885770" grpId="0"/>
      <p:bldP spid="88577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>
            <a:extLst>
              <a:ext uri="{FF2B5EF4-FFF2-40B4-BE49-F238E27FC236}">
                <a16:creationId xmlns:a16="http://schemas.microsoft.com/office/drawing/2014/main" id="{B4426E30-B296-4930-9B15-C082998AB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38100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891907" name="Text Box 3">
            <a:extLst>
              <a:ext uri="{FF2B5EF4-FFF2-40B4-BE49-F238E27FC236}">
                <a16:creationId xmlns:a16="http://schemas.microsoft.com/office/drawing/2014/main" id="{2B10ADDE-6159-4909-ACB4-D659F86E5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33375"/>
            <a:ext cx="6751638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baseline="4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介子是一种不稳定的粒子，从它产生到它衰变为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baseline="45000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介子经历的时间即为它的寿命，已测得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静止</a:t>
            </a:r>
            <a:r>
              <a:rPr kumimoji="1" lang="zh-CN" altLang="en-US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介子的平均寿命</a:t>
            </a:r>
            <a:r>
              <a:rPr kumimoji="1" lang="zh-CN" altLang="en-US">
                <a:latin typeface="Times New Roman" panose="02020603050405020304" pitchFamily="18" charset="0"/>
              </a:rPr>
              <a:t> </a:t>
            </a:r>
            <a:r>
              <a:rPr kumimoji="1" lang="zh-CN" altLang="en-US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en-US" altLang="zh-CN" baseline="-25000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2  10</a:t>
            </a:r>
            <a:r>
              <a:rPr kumimoji="1" lang="en-US" altLang="zh-CN" baseline="45000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-8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. </a:t>
            </a: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某加速器产生的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>
                <a:latin typeface="Times New Roman" panose="02020603050405020304" pitchFamily="18" charset="0"/>
              </a:rPr>
              <a:t>介子以速率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u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= 0.98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 c</a:t>
            </a:r>
            <a:r>
              <a:rPr kumimoji="1" lang="en-US" altLang="zh-CN" i="1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相对实验室运动。</a:t>
            </a:r>
          </a:p>
        </p:txBody>
      </p:sp>
      <p:sp>
        <p:nvSpPr>
          <p:cNvPr id="891908" name="Rectangle 4">
            <a:extLst>
              <a:ext uri="{FF2B5EF4-FFF2-40B4-BE49-F238E27FC236}">
                <a16:creationId xmlns:a16="http://schemas.microsoft.com/office/drawing/2014/main" id="{CA35E0DB-A467-41BD-B81D-549E60EE3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24415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</a:p>
        </p:txBody>
      </p:sp>
      <p:sp>
        <p:nvSpPr>
          <p:cNvPr id="891909" name="Text Box 5">
            <a:extLst>
              <a:ext uri="{FF2B5EF4-FFF2-40B4-BE49-F238E27FC236}">
                <a16:creationId xmlns:a16="http://schemas.microsoft.com/office/drawing/2014/main" id="{34C3306D-4553-40DF-B7FD-AAE9611D7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466975"/>
            <a:ext cx="6121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baseline="45000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介子衰变前在实验室中通过的平均距离。</a:t>
            </a:r>
          </a:p>
        </p:txBody>
      </p:sp>
      <p:sp>
        <p:nvSpPr>
          <p:cNvPr id="891910" name="Rectangle 6">
            <a:extLst>
              <a:ext uri="{FF2B5EF4-FFF2-40B4-BE49-F238E27FC236}">
                <a16:creationId xmlns:a16="http://schemas.microsoft.com/office/drawing/2014/main" id="{3CB27D95-7B3B-4A5D-9A9B-182B68AC5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314166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891911" name="Text Box 7">
            <a:extLst>
              <a:ext uri="{FF2B5EF4-FFF2-40B4-BE49-F238E27FC236}">
                <a16:creationId xmlns:a16="http://schemas.microsoft.com/office/drawing/2014/main" id="{82ABA4BB-9271-4447-8B9F-B2EC79CC9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068638"/>
            <a:ext cx="72961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对实验室中的观察者来说，运动的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>
                <a:latin typeface="Times New Roman" panose="02020603050405020304" pitchFamily="18" charset="0"/>
              </a:rPr>
              <a:t>介子的寿命</a:t>
            </a:r>
            <a:r>
              <a:rPr kumimoji="1" lang="zh-CN" altLang="en-US" sz="3200" i="1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1" lang="zh-CN" altLang="en-US">
                <a:latin typeface="Times New Roman" panose="02020603050405020304" pitchFamily="18" charset="0"/>
              </a:rPr>
              <a:t>为</a:t>
            </a:r>
          </a:p>
        </p:txBody>
      </p:sp>
      <p:graphicFrame>
        <p:nvGraphicFramePr>
          <p:cNvPr id="891912" name="Object 8">
            <a:extLst>
              <a:ext uri="{FF2B5EF4-FFF2-40B4-BE49-F238E27FC236}">
                <a16:creationId xmlns:a16="http://schemas.microsoft.com/office/drawing/2014/main" id="{D16EA1B4-F79C-4B53-836A-F7229EFDE3D1}"/>
              </a:ext>
            </a:extLst>
          </p:cNvPr>
          <p:cNvGraphicFramePr>
            <a:graphicFrameLocks/>
          </p:cNvGraphicFramePr>
          <p:nvPr/>
        </p:nvGraphicFramePr>
        <p:xfrm>
          <a:off x="1414463" y="3883025"/>
          <a:ext cx="56261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公式" r:id="rId3" imgW="5623747" imgH="899271" progId="Equation.3">
                  <p:embed/>
                </p:oleObj>
              </mc:Choice>
              <mc:Fallback>
                <p:oleObj name="公式" r:id="rId3" imgW="5623747" imgH="899271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63" y="3883025"/>
                        <a:ext cx="56261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pattFill prst="sphere">
                              <a:fgClr>
                                <a:srgbClr val="3333FF"/>
                              </a:fgClr>
                              <a:bgClr>
                                <a:srgbClr val="FFFFFF"/>
                              </a:bgClr>
                            </a:patt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913" name="Text Box 9">
            <a:extLst>
              <a:ext uri="{FF2B5EF4-FFF2-40B4-BE49-F238E27FC236}">
                <a16:creationId xmlns:a16="http://schemas.microsoft.com/office/drawing/2014/main" id="{4700A270-4EEF-4225-A577-3E8251A36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5059363"/>
            <a:ext cx="785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因此， </a:t>
            </a:r>
            <a:r>
              <a:rPr kumimoji="1" lang="zh-CN" altLang="en-US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</a:t>
            </a:r>
            <a:r>
              <a:rPr kumimoji="1" lang="en-US" altLang="zh-CN" baseline="45000">
                <a:solidFill>
                  <a:srgbClr val="66FFFF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kumimoji="1" lang="en-US" altLang="zh-CN" baseline="45000">
                <a:solidFill>
                  <a:srgbClr val="66FF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介子衰变前在实验室中通过的平均距离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1000" i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' </a:t>
            </a:r>
            <a:r>
              <a:rPr kumimoji="1" lang="zh-CN" altLang="en-US">
                <a:latin typeface="Times New Roman" panose="02020603050405020304" pitchFamily="18" charset="0"/>
              </a:rPr>
              <a:t>为</a:t>
            </a:r>
          </a:p>
        </p:txBody>
      </p:sp>
      <p:graphicFrame>
        <p:nvGraphicFramePr>
          <p:cNvPr id="891914" name="Object 10">
            <a:extLst>
              <a:ext uri="{FF2B5EF4-FFF2-40B4-BE49-F238E27FC236}">
                <a16:creationId xmlns:a16="http://schemas.microsoft.com/office/drawing/2014/main" id="{69F4B2D5-BD7A-4924-9084-2A5D8E2C4AB7}"/>
              </a:ext>
            </a:extLst>
          </p:cNvPr>
          <p:cNvGraphicFramePr>
            <a:graphicFrameLocks/>
          </p:cNvGraphicFramePr>
          <p:nvPr/>
        </p:nvGraphicFramePr>
        <p:xfrm>
          <a:off x="1476375" y="5661025"/>
          <a:ext cx="556418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公式" r:id="rId5" imgW="5532182" imgH="381055" progId="Equation.3">
                  <p:embed/>
                </p:oleObj>
              </mc:Choice>
              <mc:Fallback>
                <p:oleObj name="公式" r:id="rId5" imgW="5532182" imgH="381055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5661025"/>
                        <a:ext cx="556418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915" name="Object 11">
            <a:extLst>
              <a:ext uri="{FF2B5EF4-FFF2-40B4-BE49-F238E27FC236}">
                <a16:creationId xmlns:a16="http://schemas.microsoft.com/office/drawing/2014/main" id="{CB0EFE7E-54A7-4164-922F-0E404075C9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31138" y="1493838"/>
          <a:ext cx="769937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Clip" r:id="rId7" imgW="3848100" imgH="5478463" progId="MS_ClipArt_Gallery.2">
                  <p:embed/>
                </p:oleObj>
              </mc:Choice>
              <mc:Fallback>
                <p:oleObj name="Clip" r:id="rId7" imgW="3848100" imgH="5478463" progId="MS_ClipArt_Gallery.2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1138" y="1493838"/>
                        <a:ext cx="769937" cy="121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>
            <a:extLst>
              <a:ext uri="{FF2B5EF4-FFF2-40B4-BE49-F238E27FC236}">
                <a16:creationId xmlns:a16="http://schemas.microsoft.com/office/drawing/2014/main" id="{A3B3E92A-DF73-4A4E-89BB-E1CE1406017B}"/>
              </a:ext>
            </a:extLst>
          </p:cNvPr>
          <p:cNvGrpSpPr>
            <a:grpSpLocks/>
          </p:cNvGrpSpPr>
          <p:nvPr/>
        </p:nvGrpSpPr>
        <p:grpSpPr bwMode="auto">
          <a:xfrm>
            <a:off x="7591425" y="692150"/>
            <a:ext cx="1163638" cy="533400"/>
            <a:chOff x="3379" y="1661"/>
            <a:chExt cx="816" cy="336"/>
          </a:xfrm>
        </p:grpSpPr>
        <p:graphicFrame>
          <p:nvGraphicFramePr>
            <p:cNvPr id="9232" name="Object 13">
              <a:extLst>
                <a:ext uri="{FF2B5EF4-FFF2-40B4-BE49-F238E27FC236}">
                  <a16:creationId xmlns:a16="http://schemas.microsoft.com/office/drawing/2014/main" id="{D741AA67-DAE2-4331-8B7B-F1489DCE78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5" y="1661"/>
            <a:ext cx="664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7" name="公式" r:id="rId9" imgW="388651" imgH="190528" progId="Equation.3">
                    <p:embed/>
                  </p:oleObj>
                </mc:Choice>
                <mc:Fallback>
                  <p:oleObj name="公式" r:id="rId9" imgW="388651" imgH="190528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5" y="1661"/>
                          <a:ext cx="664" cy="329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66FF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33" name="AutoShape 14">
              <a:extLst>
                <a:ext uri="{FF2B5EF4-FFF2-40B4-BE49-F238E27FC236}">
                  <a16:creationId xmlns:a16="http://schemas.microsoft.com/office/drawing/2014/main" id="{449842F3-A5FF-455A-A262-8E72AD75D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661"/>
              <a:ext cx="816" cy="336"/>
            </a:xfrm>
            <a:prstGeom prst="wedgeRectCallout">
              <a:avLst>
                <a:gd name="adj1" fmla="val -366"/>
                <a:gd name="adj2" fmla="val 94644"/>
              </a:avLst>
            </a:prstGeom>
            <a:noFill/>
            <a:ln w="38100">
              <a:solidFill>
                <a:srgbClr val="66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/>
              <a:endParaRPr kumimoji="1" lang="zh-CN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5">
            <a:extLst>
              <a:ext uri="{FF2B5EF4-FFF2-40B4-BE49-F238E27FC236}">
                <a16:creationId xmlns:a16="http://schemas.microsoft.com/office/drawing/2014/main" id="{6BADB93E-1697-4B53-92FC-020AD281A26D}"/>
              </a:ext>
            </a:extLst>
          </p:cNvPr>
          <p:cNvGrpSpPr>
            <a:grpSpLocks/>
          </p:cNvGrpSpPr>
          <p:nvPr/>
        </p:nvGrpSpPr>
        <p:grpSpPr bwMode="auto">
          <a:xfrm>
            <a:off x="7519988" y="663575"/>
            <a:ext cx="1300162" cy="838200"/>
            <a:chOff x="2112" y="720"/>
            <a:chExt cx="912" cy="528"/>
          </a:xfrm>
        </p:grpSpPr>
        <p:sp>
          <p:nvSpPr>
            <p:cNvPr id="891920" name="Line 16">
              <a:extLst>
                <a:ext uri="{FF2B5EF4-FFF2-40B4-BE49-F238E27FC236}">
                  <a16:creationId xmlns:a16="http://schemas.microsoft.com/office/drawing/2014/main" id="{E8D86DA1-CAC0-474B-A5E1-54B8FBED7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0" y="720"/>
              <a:ext cx="816" cy="52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1921" name="Line 17">
              <a:extLst>
                <a:ext uri="{FF2B5EF4-FFF2-40B4-BE49-F238E27FC236}">
                  <a16:creationId xmlns:a16="http://schemas.microsoft.com/office/drawing/2014/main" id="{F4619177-CA59-477E-90E1-531A01190D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2" y="720"/>
              <a:ext cx="912" cy="43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89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9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0" fill="hold"/>
                                        <p:tgtEl>
                                          <p:spTgt spid="891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0" fill="hold"/>
                                        <p:tgtEl>
                                          <p:spTgt spid="891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89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89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9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9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906" grpId="0" autoUpdateAnimBg="0"/>
      <p:bldP spid="891907" grpId="0" autoUpdateAnimBg="0"/>
      <p:bldP spid="891908" grpId="0" autoUpdateAnimBg="0"/>
      <p:bldP spid="891909" grpId="0" autoUpdateAnimBg="0"/>
      <p:bldP spid="891910" grpId="0" autoUpdateAnimBg="0"/>
      <p:bldP spid="891911" grpId="0"/>
      <p:bldP spid="8919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CB888B-2BE2-4C85-9DF2-9DD7BE94ADCC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1233488"/>
            <a:ext cx="3192463" cy="1690687"/>
            <a:chOff x="3243" y="2069"/>
            <a:chExt cx="2011" cy="1065"/>
          </a:xfrm>
        </p:grpSpPr>
        <p:sp>
          <p:nvSpPr>
            <p:cNvPr id="892931" name="Line 3">
              <a:extLst>
                <a:ext uri="{FF2B5EF4-FFF2-40B4-BE49-F238E27FC236}">
                  <a16:creationId xmlns:a16="http://schemas.microsoft.com/office/drawing/2014/main" id="{A73429EB-859F-45BB-8797-6EFFF09835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3" y="2789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2932" name="Line 4">
              <a:extLst>
                <a:ext uri="{FF2B5EF4-FFF2-40B4-BE49-F238E27FC236}">
                  <a16:creationId xmlns:a16="http://schemas.microsoft.com/office/drawing/2014/main" id="{F7BC59FC-B82D-43ED-820A-AFFE0DE048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27" y="2165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518" name="Text Box 5">
              <a:extLst>
                <a:ext uri="{FF2B5EF4-FFF2-40B4-BE49-F238E27FC236}">
                  <a16:creationId xmlns:a16="http://schemas.microsoft.com/office/drawing/2014/main" id="{330FE018-D51E-4461-A5EE-5B372EAD4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" y="2789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0519" name="Text Box 6">
              <a:extLst>
                <a:ext uri="{FF2B5EF4-FFF2-40B4-BE49-F238E27FC236}">
                  <a16:creationId xmlns:a16="http://schemas.microsoft.com/office/drawing/2014/main" id="{385B0320-1A56-411B-A293-EB12DBE9F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9" y="2069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92935" name="Line 7">
              <a:extLst>
                <a:ext uri="{FF2B5EF4-FFF2-40B4-BE49-F238E27FC236}">
                  <a16:creationId xmlns:a16="http://schemas.microsoft.com/office/drawing/2014/main" id="{9540AE89-7694-420D-B51E-BD20688D79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2" y="2795"/>
              <a:ext cx="1632" cy="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92936" name="Rectangle 8">
            <a:extLst>
              <a:ext uri="{FF2B5EF4-FFF2-40B4-BE49-F238E27FC236}">
                <a16:creationId xmlns:a16="http://schemas.microsoft.com/office/drawing/2014/main" id="{D784D1F5-1033-4820-9178-A3EB729E5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17500"/>
            <a:ext cx="259238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kumimoji="1"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三</a:t>
            </a:r>
            <a:r>
              <a:rPr kumimoji="1" lang="en-US" altLang="zh-CN" sz="2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. </a:t>
            </a:r>
            <a:r>
              <a:rPr kumimoji="1" lang="zh-CN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rPr>
              <a:t>长度收缩</a:t>
            </a:r>
            <a:endParaRPr kumimoji="1" lang="zh-CN" altLang="en-US" sz="320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92937" name="Text Box 9">
            <a:extLst>
              <a:ext uri="{FF2B5EF4-FFF2-40B4-BE49-F238E27FC236}">
                <a16:creationId xmlns:a16="http://schemas.microsoft.com/office/drawing/2014/main" id="{4DB0766D-B495-4B9E-AB7E-025522BB3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5734050"/>
            <a:ext cx="7045325" cy="457200"/>
          </a:xfrm>
          <a:prstGeom prst="rect">
            <a:avLst/>
          </a:prstGeom>
          <a:noFill/>
          <a:ln w="1905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相对于棒静止的惯性系测得的棒的长度</a:t>
            </a:r>
            <a:r>
              <a:rPr kumimoji="1" lang="zh-CN" altLang="en-US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</a:t>
            </a:r>
            <a:r>
              <a:rPr kumimoji="1" lang="en-US" altLang="zh-CN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—— </a:t>
            </a:r>
            <a:r>
              <a:rPr kumimoji="1" lang="zh-CN" altLang="en-US" dirty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原长</a:t>
            </a:r>
          </a:p>
        </p:txBody>
      </p:sp>
      <p:sp>
        <p:nvSpPr>
          <p:cNvPr id="892938" name="Text Box 10">
            <a:extLst>
              <a:ext uri="{FF2B5EF4-FFF2-40B4-BE49-F238E27FC236}">
                <a16:creationId xmlns:a16="http://schemas.microsoft.com/office/drawing/2014/main" id="{31E6E658-CB78-4AF5-96D1-B1E96D991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600" y="955675"/>
            <a:ext cx="3657600" cy="4572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1. 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运动长度的测量 </a:t>
            </a:r>
            <a:endParaRPr kumimoji="1" lang="zh-CN" altLang="en-US" sz="280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892939" name="Object 11">
            <a:extLst>
              <a:ext uri="{FF2B5EF4-FFF2-40B4-BE49-F238E27FC236}">
                <a16:creationId xmlns:a16="http://schemas.microsoft.com/office/drawing/2014/main" id="{B59F11BE-EE9F-4C02-B150-6E36EA6E095D}"/>
              </a:ext>
            </a:extLst>
          </p:cNvPr>
          <p:cNvGraphicFramePr>
            <a:graphicFrameLocks/>
          </p:cNvGraphicFramePr>
          <p:nvPr/>
        </p:nvGraphicFramePr>
        <p:xfrm>
          <a:off x="1797050" y="1628775"/>
          <a:ext cx="16081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公式" r:id="rId3" imgW="1600387" imgH="418961" progId="Equation.3">
                  <p:embed/>
                </p:oleObj>
              </mc:Choice>
              <mc:Fallback>
                <p:oleObj name="公式" r:id="rId3" imgW="1600387" imgH="418961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050" y="1628775"/>
                        <a:ext cx="16081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40" name="Text Box 12">
            <a:extLst>
              <a:ext uri="{FF2B5EF4-FFF2-40B4-BE49-F238E27FC236}">
                <a16:creationId xmlns:a16="http://schemas.microsoft.com/office/drawing/2014/main" id="{378C046A-90C0-4FD8-B055-5D773C6FA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565400"/>
            <a:ext cx="2347912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不要求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同时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测量</a:t>
            </a:r>
            <a:endParaRPr kumimoji="1" lang="zh-CN" altLang="en-US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892941" name="Object 13">
            <a:extLst>
              <a:ext uri="{FF2B5EF4-FFF2-40B4-BE49-F238E27FC236}">
                <a16:creationId xmlns:a16="http://schemas.microsoft.com/office/drawing/2014/main" id="{FEA6B2E7-14FD-4873-A9D1-7106E90C30A9}"/>
              </a:ext>
            </a:extLst>
          </p:cNvPr>
          <p:cNvGraphicFramePr>
            <a:graphicFrameLocks/>
          </p:cNvGraphicFramePr>
          <p:nvPr/>
        </p:nvGraphicFramePr>
        <p:xfrm>
          <a:off x="1835150" y="3241675"/>
          <a:ext cx="1385888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公式" r:id="rId5" imgW="1371476" imgH="403999" progId="Equation.3">
                  <p:embed/>
                </p:oleObj>
              </mc:Choice>
              <mc:Fallback>
                <p:oleObj name="公式" r:id="rId5" imgW="1371476" imgH="403999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241675"/>
                        <a:ext cx="1385888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>
            <a:extLst>
              <a:ext uri="{FF2B5EF4-FFF2-40B4-BE49-F238E27FC236}">
                <a16:creationId xmlns:a16="http://schemas.microsoft.com/office/drawing/2014/main" id="{63F6CD41-214D-45E8-9028-25750D193204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768350"/>
            <a:ext cx="3200400" cy="1639888"/>
            <a:chOff x="2448" y="656"/>
            <a:chExt cx="2016" cy="1033"/>
          </a:xfrm>
        </p:grpSpPr>
        <p:sp>
          <p:nvSpPr>
            <p:cNvPr id="20511" name="Text Box 15">
              <a:extLst>
                <a:ext uri="{FF2B5EF4-FFF2-40B4-BE49-F238E27FC236}">
                  <a16:creationId xmlns:a16="http://schemas.microsoft.com/office/drawing/2014/main" id="{549A407E-9410-4250-8569-682C6D0FB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1" y="137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O'</a:t>
              </a:r>
            </a:p>
          </p:txBody>
        </p:sp>
        <p:sp>
          <p:nvSpPr>
            <p:cNvPr id="20512" name="Text Box 16">
              <a:extLst>
                <a:ext uri="{FF2B5EF4-FFF2-40B4-BE49-F238E27FC236}">
                  <a16:creationId xmlns:a16="http://schemas.microsoft.com/office/drawing/2014/main" id="{EA6BD1C8-077C-4875-9417-8DAB2A1BD1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656"/>
              <a:ext cx="2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i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S'</a:t>
              </a:r>
            </a:p>
          </p:txBody>
        </p:sp>
        <p:sp>
          <p:nvSpPr>
            <p:cNvPr id="892945" name="Line 17">
              <a:extLst>
                <a:ext uri="{FF2B5EF4-FFF2-40B4-BE49-F238E27FC236}">
                  <a16:creationId xmlns:a16="http://schemas.microsoft.com/office/drawing/2014/main" id="{C83B78E2-0789-4228-A314-745A5160C1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1344"/>
              <a:ext cx="384" cy="34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2946" name="Line 18">
              <a:extLst>
                <a:ext uri="{FF2B5EF4-FFF2-40B4-BE49-F238E27FC236}">
                  <a16:creationId xmlns:a16="http://schemas.microsoft.com/office/drawing/2014/main" id="{E30B517C-DBC5-49FA-BB14-22CC9DEF1B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" y="720"/>
              <a:ext cx="0" cy="62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2947" name="Line 19">
              <a:extLst>
                <a:ext uri="{FF2B5EF4-FFF2-40B4-BE49-F238E27FC236}">
                  <a16:creationId xmlns:a16="http://schemas.microsoft.com/office/drawing/2014/main" id="{5AFA882C-D99B-4F43-8624-CC3FDDF872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1344"/>
              <a:ext cx="163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92948" name="Rectangle 20">
            <a:extLst>
              <a:ext uri="{FF2B5EF4-FFF2-40B4-BE49-F238E27FC236}">
                <a16:creationId xmlns:a16="http://schemas.microsoft.com/office/drawing/2014/main" id="{22157580-2C89-493B-88C1-2DEBC1A6F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0600" y="1646238"/>
            <a:ext cx="1371600" cy="152400"/>
          </a:xfrm>
          <a:prstGeom prst="rect">
            <a:avLst/>
          </a:prstGeom>
          <a:solidFill>
            <a:srgbClr val="66FF33"/>
          </a:solidFill>
          <a:ln w="12699">
            <a:solidFill>
              <a:srgbClr val="66FF33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2949" name="Object 21">
            <a:extLst>
              <a:ext uri="{FF2B5EF4-FFF2-40B4-BE49-F238E27FC236}">
                <a16:creationId xmlns:a16="http://schemas.microsoft.com/office/drawing/2014/main" id="{8F38AEC8-7D79-4540-AB3D-F24E6C6CCA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27713" y="1149350"/>
          <a:ext cx="485775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3" name="公式" r:id="rId7" imgW="327442" imgH="304745" progId="Equation.3">
                  <p:embed/>
                </p:oleObj>
              </mc:Choice>
              <mc:Fallback>
                <p:oleObj name="公式" r:id="rId7" imgW="327442" imgH="30474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13" y="1149350"/>
                        <a:ext cx="485775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50" name="Object 22">
            <a:extLst>
              <a:ext uri="{FF2B5EF4-FFF2-40B4-BE49-F238E27FC236}">
                <a16:creationId xmlns:a16="http://schemas.microsoft.com/office/drawing/2014/main" id="{E9593D05-73FD-4585-87AD-2BF1D23F6D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3288" y="1163638"/>
          <a:ext cx="414337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公式" r:id="rId9" imgW="327442" imgH="304745" progId="Equation.3">
                  <p:embed/>
                </p:oleObj>
              </mc:Choice>
              <mc:Fallback>
                <p:oleObj name="公式" r:id="rId9" imgW="327442" imgH="30474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3288" y="1163638"/>
                        <a:ext cx="414337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51" name="Object 23">
            <a:extLst>
              <a:ext uri="{FF2B5EF4-FFF2-40B4-BE49-F238E27FC236}">
                <a16:creationId xmlns:a16="http://schemas.microsoft.com/office/drawing/2014/main" id="{425A3C5A-2D2F-45DF-B77C-4B0CC26DBE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8513" y="1809750"/>
          <a:ext cx="496887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公式" r:id="rId11" imgW="175167" imgH="190528" progId="Equation.3">
                  <p:embed/>
                </p:oleObj>
              </mc:Choice>
              <mc:Fallback>
                <p:oleObj name="公式" r:id="rId11" imgW="175167" imgH="190528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513" y="1809750"/>
                        <a:ext cx="496887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52" name="Object 24">
            <a:extLst>
              <a:ext uri="{FF2B5EF4-FFF2-40B4-BE49-F238E27FC236}">
                <a16:creationId xmlns:a16="http://schemas.microsoft.com/office/drawing/2014/main" id="{FFE48610-6A0A-4D4D-869A-0BDFFF3A6F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9950" y="1809750"/>
          <a:ext cx="5270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公式" r:id="rId13" imgW="190593" imgH="190528" progId="Equation.3">
                  <p:embed/>
                </p:oleObj>
              </mc:Choice>
              <mc:Fallback>
                <p:oleObj name="公式" r:id="rId13" imgW="190593" imgH="190528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950" y="1809750"/>
                        <a:ext cx="52705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53" name="Oval 25">
            <a:extLst>
              <a:ext uri="{FF2B5EF4-FFF2-40B4-BE49-F238E27FC236}">
                <a16:creationId xmlns:a16="http://schemas.microsoft.com/office/drawing/2014/main" id="{07010C49-E7FB-4AD1-B791-FBF464AEE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2338" y="1798638"/>
            <a:ext cx="134937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2954" name="Oval 26">
            <a:extLst>
              <a:ext uri="{FF2B5EF4-FFF2-40B4-BE49-F238E27FC236}">
                <a16:creationId xmlns:a16="http://schemas.microsoft.com/office/drawing/2014/main" id="{EF52A739-AA2C-4646-97FD-6757D41DD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798638"/>
            <a:ext cx="120650" cy="120650"/>
          </a:xfrm>
          <a:prstGeom prst="ellipse">
            <a:avLst/>
          </a:prstGeom>
          <a:solidFill>
            <a:srgbClr val="FF3300"/>
          </a:solidFill>
          <a:ln w="9525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2955" name="Oval 27">
            <a:extLst>
              <a:ext uri="{FF2B5EF4-FFF2-40B4-BE49-F238E27FC236}">
                <a16:creationId xmlns:a16="http://schemas.microsoft.com/office/drawing/2014/main" id="{EE70113C-AA02-42DE-BCE6-7D94AD7A8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332038"/>
            <a:ext cx="120650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kumimoji="1" lang="zh-CN" altLang="zh-CN" b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92956" name="Oval 28">
            <a:extLst>
              <a:ext uri="{FF2B5EF4-FFF2-40B4-BE49-F238E27FC236}">
                <a16:creationId xmlns:a16="http://schemas.microsoft.com/office/drawing/2014/main" id="{E0F54ED6-7FE8-4BF1-9AC7-32F0AA32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5688" y="2332038"/>
            <a:ext cx="119062" cy="120650"/>
          </a:xfrm>
          <a:prstGeom prst="ellipse">
            <a:avLst/>
          </a:prstGeom>
          <a:solidFill>
            <a:srgbClr val="66FF33"/>
          </a:solidFill>
          <a:ln w="952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2957" name="Object 29">
            <a:extLst>
              <a:ext uri="{FF2B5EF4-FFF2-40B4-BE49-F238E27FC236}">
                <a16:creationId xmlns:a16="http://schemas.microsoft.com/office/drawing/2014/main" id="{BC7CE9D3-5E87-4C39-A558-68EF3D2D34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2401888"/>
          <a:ext cx="427038" cy="52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公式" r:id="rId15" imgW="152276" imgH="190528" progId="Equation.3">
                  <p:embed/>
                </p:oleObj>
              </mc:Choice>
              <mc:Fallback>
                <p:oleObj name="公式" r:id="rId15" imgW="152276" imgH="190528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401888"/>
                        <a:ext cx="427038" cy="52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58" name="Object 30">
            <a:extLst>
              <a:ext uri="{FF2B5EF4-FFF2-40B4-BE49-F238E27FC236}">
                <a16:creationId xmlns:a16="http://schemas.microsoft.com/office/drawing/2014/main" id="{502E6D68-CA6A-4EC1-B805-7D6FE72067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0275" y="2349500"/>
          <a:ext cx="46037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公式" r:id="rId17" imgW="160238" imgH="190528" progId="Equation.3">
                  <p:embed/>
                </p:oleObj>
              </mc:Choice>
              <mc:Fallback>
                <p:oleObj name="公式" r:id="rId17" imgW="160238" imgH="190528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0275" y="2349500"/>
                        <a:ext cx="46037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59" name="Text Box 31">
            <a:extLst>
              <a:ext uri="{FF2B5EF4-FFF2-40B4-BE49-F238E27FC236}">
                <a16:creationId xmlns:a16="http://schemas.microsoft.com/office/drawing/2014/main" id="{C276CB78-5A97-4207-BC6C-14E0678B8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4176713"/>
            <a:ext cx="2041525" cy="47625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必须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同时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测量</a:t>
            </a:r>
          </a:p>
        </p:txBody>
      </p:sp>
      <p:graphicFrame>
        <p:nvGraphicFramePr>
          <p:cNvPr id="892960" name="Object 32">
            <a:extLst>
              <a:ext uri="{FF2B5EF4-FFF2-40B4-BE49-F238E27FC236}">
                <a16:creationId xmlns:a16="http://schemas.microsoft.com/office/drawing/2014/main" id="{7BB9EE16-94CB-45AA-9549-583054C2FE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655763"/>
          <a:ext cx="44450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Equation" r:id="rId19" imgW="160238" imgH="160103" progId="Equation.3">
                  <p:embed/>
                </p:oleObj>
              </mc:Choice>
              <mc:Fallback>
                <p:oleObj name="Equation" r:id="rId19" imgW="160238" imgH="160103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655763"/>
                        <a:ext cx="444500" cy="446087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61" name="Object 33">
            <a:extLst>
              <a:ext uri="{FF2B5EF4-FFF2-40B4-BE49-F238E27FC236}">
                <a16:creationId xmlns:a16="http://schemas.microsoft.com/office/drawing/2014/main" id="{FF171E28-6560-40AC-A2E1-170F28CFB2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3213100"/>
          <a:ext cx="4619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name="公式" r:id="rId21" imgW="121920" imgH="160103" progId="Equation.3">
                  <p:embed/>
                </p:oleObj>
              </mc:Choice>
              <mc:Fallback>
                <p:oleObj name="公式" r:id="rId21" imgW="121920" imgH="160103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13100"/>
                        <a:ext cx="461962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2962" name="AutoShape 34">
            <a:extLst>
              <a:ext uri="{FF2B5EF4-FFF2-40B4-BE49-F238E27FC236}">
                <a16:creationId xmlns:a16="http://schemas.microsoft.com/office/drawing/2014/main" id="{C1944764-7890-43A2-BC31-AC435BF42412}"/>
              </a:ext>
            </a:extLst>
          </p:cNvPr>
          <p:cNvSpPr>
            <a:spLocks/>
          </p:cNvSpPr>
          <p:nvPr/>
        </p:nvSpPr>
        <p:spPr bwMode="auto">
          <a:xfrm rot="16200000">
            <a:off x="2697956" y="1897857"/>
            <a:ext cx="358775" cy="719138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2963" name="AutoShape 35">
            <a:extLst>
              <a:ext uri="{FF2B5EF4-FFF2-40B4-BE49-F238E27FC236}">
                <a16:creationId xmlns:a16="http://schemas.microsoft.com/office/drawing/2014/main" id="{A47BECCA-97C6-48D4-8CD9-4785DAF74F32}"/>
              </a:ext>
            </a:extLst>
          </p:cNvPr>
          <p:cNvSpPr>
            <a:spLocks/>
          </p:cNvSpPr>
          <p:nvPr/>
        </p:nvSpPr>
        <p:spPr bwMode="auto">
          <a:xfrm rot="16200000">
            <a:off x="2559844" y="3512344"/>
            <a:ext cx="358775" cy="719137"/>
          </a:xfrm>
          <a:prstGeom prst="leftBrace">
            <a:avLst>
              <a:gd name="adj1" fmla="val 16704"/>
              <a:gd name="adj2" fmla="val 50000"/>
            </a:avLst>
          </a:prstGeom>
          <a:noFill/>
          <a:ln w="28575">
            <a:solidFill>
              <a:srgbClr val="66FF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2964" name="Text Box 36">
            <a:extLst>
              <a:ext uri="{FF2B5EF4-FFF2-40B4-BE49-F238E27FC236}">
                <a16:creationId xmlns:a16="http://schemas.microsoft.com/office/drawing/2014/main" id="{1B538AA7-285B-4A57-ADC1-CBE354BF8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5" y="3730625"/>
            <a:ext cx="4932363" cy="914400"/>
          </a:xfrm>
          <a:prstGeom prst="rect">
            <a:avLst/>
          </a:prstGeom>
          <a:noFill/>
          <a:ln w="19050">
            <a:solidFill>
              <a:srgbClr val="66FFFF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在用这种方法测量</a:t>
            </a:r>
            <a:r>
              <a:rPr kumimoji="1"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运动的棒</a:t>
            </a: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的长度时，同时性带有决定性的意义。</a:t>
            </a:r>
          </a:p>
        </p:txBody>
      </p:sp>
      <p:sp>
        <p:nvSpPr>
          <p:cNvPr id="892965" name="Text Box 37">
            <a:extLst>
              <a:ext uri="{FF2B5EF4-FFF2-40B4-BE49-F238E27FC236}">
                <a16:creationId xmlns:a16="http://schemas.microsoft.com/office/drawing/2014/main" id="{53A806D3-C2BB-4620-B201-0D9A5D50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4195763"/>
            <a:ext cx="2016125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方法</a:t>
            </a:r>
            <a:r>
              <a:rPr kumimoji="1"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(1)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：</a:t>
            </a:r>
          </a:p>
        </p:txBody>
      </p:sp>
      <p:sp>
        <p:nvSpPr>
          <p:cNvPr id="892966" name="Text Box 38">
            <a:extLst>
              <a:ext uri="{FF2B5EF4-FFF2-40B4-BE49-F238E27FC236}">
                <a16:creationId xmlns:a16="http://schemas.microsoft.com/office/drawing/2014/main" id="{C3F85ACC-1EF1-4921-B513-931A2FB6A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8" y="5013325"/>
            <a:ext cx="2303462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方法</a:t>
            </a:r>
            <a:r>
              <a:rPr kumimoji="1"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(2)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：</a:t>
            </a:r>
          </a:p>
        </p:txBody>
      </p:sp>
      <p:graphicFrame>
        <p:nvGraphicFramePr>
          <p:cNvPr id="892967" name="Object 39">
            <a:extLst>
              <a:ext uri="{FF2B5EF4-FFF2-40B4-BE49-F238E27FC236}">
                <a16:creationId xmlns:a16="http://schemas.microsoft.com/office/drawing/2014/main" id="{CE3B0033-8F61-4893-B0B8-8835DAC59395}"/>
              </a:ext>
            </a:extLst>
          </p:cNvPr>
          <p:cNvGraphicFramePr>
            <a:graphicFrameLocks/>
          </p:cNvGraphicFramePr>
          <p:nvPr/>
        </p:nvGraphicFramePr>
        <p:xfrm>
          <a:off x="2051050" y="5084763"/>
          <a:ext cx="1004888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公式" r:id="rId23" imgW="990787" imgH="304745" progId="Equation.3">
                  <p:embed/>
                </p:oleObj>
              </mc:Choice>
              <mc:Fallback>
                <p:oleObj name="公式" r:id="rId23" imgW="990787" imgH="304745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5084763"/>
                        <a:ext cx="1004888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2968" name="Object 40">
            <a:extLst>
              <a:ext uri="{FF2B5EF4-FFF2-40B4-BE49-F238E27FC236}">
                <a16:creationId xmlns:a16="http://schemas.microsoft.com/office/drawing/2014/main" id="{F46837BC-FB19-4A03-8ED6-4484E68C08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08850" y="2868613"/>
          <a:ext cx="338138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公式" r:id="rId25" imgW="266731" imgH="274320" progId="Equation.3">
                  <p:embed/>
                </p:oleObj>
              </mc:Choice>
              <mc:Fallback>
                <p:oleObj name="公式" r:id="rId25" imgW="266731" imgH="27432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2868613"/>
                        <a:ext cx="338138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9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9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9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89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9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9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9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9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9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9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92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89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89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89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"/>
                                        <p:tgtEl>
                                          <p:spTgt spid="89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9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89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89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936" grpId="0" autoUpdateAnimBg="0"/>
      <p:bldP spid="892937" grpId="0"/>
      <p:bldP spid="892938" grpId="0" autoUpdateAnimBg="0"/>
      <p:bldP spid="892940" grpId="0" animBg="1"/>
      <p:bldP spid="892948" grpId="0" animBg="1"/>
      <p:bldP spid="892953" grpId="0" animBg="1"/>
      <p:bldP spid="892954" grpId="0" animBg="1"/>
      <p:bldP spid="892955" grpId="0" animBg="1" autoUpdateAnimBg="0"/>
      <p:bldP spid="892956" grpId="0" animBg="1"/>
      <p:bldP spid="892959" grpId="0" animBg="1"/>
      <p:bldP spid="892962" grpId="0" animBg="1"/>
      <p:bldP spid="892963" grpId="0" animBg="1"/>
      <p:bldP spid="892964" grpId="0" animBg="1"/>
      <p:bldP spid="892965" grpId="0"/>
      <p:bldP spid="8929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Line 2">
            <a:extLst>
              <a:ext uri="{FF2B5EF4-FFF2-40B4-BE49-F238E27FC236}">
                <a16:creationId xmlns:a16="http://schemas.microsoft.com/office/drawing/2014/main" id="{5C251838-C5E0-4D86-BFF3-CB3A8DD37F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61125" y="1196975"/>
            <a:ext cx="0" cy="3959225"/>
          </a:xfrm>
          <a:prstGeom prst="line">
            <a:avLst/>
          </a:prstGeom>
          <a:noFill/>
          <a:ln w="9525">
            <a:solidFill>
              <a:srgbClr val="33CC33"/>
            </a:solidFill>
            <a:prstDash val="dashDot"/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3955" name="Text Box 3">
            <a:extLst>
              <a:ext uri="{FF2B5EF4-FFF2-40B4-BE49-F238E27FC236}">
                <a16:creationId xmlns:a16="http://schemas.microsoft.com/office/drawing/2014/main" id="{B49C5329-C13B-4CD7-ABD7-52FD8A4D9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79413"/>
            <a:ext cx="2209800" cy="4572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spcBef>
                <a:spcPct val="50000"/>
              </a:spcBef>
              <a:defRPr/>
            </a:pPr>
            <a:r>
              <a:rPr kumimoji="1"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2. 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长度收缩</a:t>
            </a:r>
            <a:endParaRPr kumimoji="1" lang="zh-CN" altLang="en-US" sz="280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744D1CEC-8B7F-437B-9DD5-02E6989C46BA}"/>
              </a:ext>
            </a:extLst>
          </p:cNvPr>
          <p:cNvGrpSpPr>
            <a:grpSpLocks/>
          </p:cNvGrpSpPr>
          <p:nvPr/>
        </p:nvGrpSpPr>
        <p:grpSpPr bwMode="auto">
          <a:xfrm>
            <a:off x="4022725" y="946150"/>
            <a:ext cx="3200400" cy="1690688"/>
            <a:chOff x="2154" y="210"/>
            <a:chExt cx="2016" cy="1065"/>
          </a:xfrm>
        </p:grpSpPr>
        <p:grpSp>
          <p:nvGrpSpPr>
            <p:cNvPr id="11318" name="Group 5">
              <a:extLst>
                <a:ext uri="{FF2B5EF4-FFF2-40B4-BE49-F238E27FC236}">
                  <a16:creationId xmlns:a16="http://schemas.microsoft.com/office/drawing/2014/main" id="{48E6ACFF-3560-4FEC-B818-8D0B4AE3F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4" y="210"/>
              <a:ext cx="2016" cy="1065"/>
              <a:chOff x="2448" y="624"/>
              <a:chExt cx="2016" cy="1065"/>
            </a:xfrm>
          </p:grpSpPr>
          <p:sp>
            <p:nvSpPr>
              <p:cNvPr id="21562" name="Text Box 6">
                <a:extLst>
                  <a:ext uri="{FF2B5EF4-FFF2-40B4-BE49-F238E27FC236}">
                    <a16:creationId xmlns:a16="http://schemas.microsoft.com/office/drawing/2014/main" id="{F9E5E8BA-917C-44B7-9529-78DC787DC6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kumimoji="1" lang="en-US" altLang="zh-CN" sz="28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宋体" pitchFamily="2" charset="-122"/>
                  </a:rPr>
                  <a:t>O'</a:t>
                </a:r>
              </a:p>
            </p:txBody>
          </p:sp>
          <p:sp>
            <p:nvSpPr>
              <p:cNvPr id="21563" name="Text Box 7">
                <a:extLst>
                  <a:ext uri="{FF2B5EF4-FFF2-40B4-BE49-F238E27FC236}">
                    <a16:creationId xmlns:a16="http://schemas.microsoft.com/office/drawing/2014/main" id="{E0135323-0B8B-4DC0-B61F-47E5BC50DA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kumimoji="1" lang="en-US" altLang="zh-CN" sz="28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宋体" pitchFamily="2" charset="-122"/>
                  </a:rPr>
                  <a:t>S'</a:t>
                </a:r>
              </a:p>
            </p:txBody>
          </p:sp>
          <p:sp>
            <p:nvSpPr>
              <p:cNvPr id="893960" name="Line 8">
                <a:extLst>
                  <a:ext uri="{FF2B5EF4-FFF2-40B4-BE49-F238E27FC236}">
                    <a16:creationId xmlns:a16="http://schemas.microsoft.com/office/drawing/2014/main" id="{FDCB0177-945A-4EC4-BE46-D99789DFB2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3961" name="Line 9">
                <a:extLst>
                  <a:ext uri="{FF2B5EF4-FFF2-40B4-BE49-F238E27FC236}">
                    <a16:creationId xmlns:a16="http://schemas.microsoft.com/office/drawing/2014/main" id="{1A0C4CE9-6BDB-46E1-85BB-19A3DAC5AB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3962" name="Line 10">
                <a:extLst>
                  <a:ext uri="{FF2B5EF4-FFF2-40B4-BE49-F238E27FC236}">
                    <a16:creationId xmlns:a16="http://schemas.microsoft.com/office/drawing/2014/main" id="{C2C6E67D-E464-4261-90BD-2372F63EC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3963" name="Rectangle 11">
              <a:extLst>
                <a:ext uri="{FF2B5EF4-FFF2-40B4-BE49-F238E27FC236}">
                  <a16:creationId xmlns:a16="http://schemas.microsoft.com/office/drawing/2014/main" id="{74FB9B89-F47D-47FF-9BBC-B45C9FB48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6" y="808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1320" name="Object 12">
              <a:extLst>
                <a:ext uri="{FF2B5EF4-FFF2-40B4-BE49-F238E27FC236}">
                  <a16:creationId xmlns:a16="http://schemas.microsoft.com/office/drawing/2014/main" id="{6512F3EE-A1DC-4530-967A-DEC5248227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34" y="489"/>
            <a:ext cx="384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7" name="公式" r:id="rId3" imgW="175167" imgH="152622" progId="Equation.3">
                    <p:embed/>
                  </p:oleObj>
                </mc:Choice>
                <mc:Fallback>
                  <p:oleObj name="公式" r:id="rId3" imgW="175167" imgH="152622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4" y="489"/>
                          <a:ext cx="384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321" name="Object 13">
              <a:extLst>
                <a:ext uri="{FF2B5EF4-FFF2-40B4-BE49-F238E27FC236}">
                  <a16:creationId xmlns:a16="http://schemas.microsoft.com/office/drawing/2014/main" id="{08C462C0-1DD8-4176-9C16-DB5197A71A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0" y="503"/>
            <a:ext cx="317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8" name="公式" r:id="rId5" imgW="175167" imgH="152622" progId="Equation.3">
                    <p:embed/>
                  </p:oleObj>
                </mc:Choice>
                <mc:Fallback>
                  <p:oleObj name="公式" r:id="rId5" imgW="175167" imgH="152622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0" y="503"/>
                          <a:ext cx="317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4">
            <a:extLst>
              <a:ext uri="{FF2B5EF4-FFF2-40B4-BE49-F238E27FC236}">
                <a16:creationId xmlns:a16="http://schemas.microsoft.com/office/drawing/2014/main" id="{DA3675D1-CA9B-4EB9-A290-E655C4106C6F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946150"/>
            <a:ext cx="2895600" cy="1690688"/>
            <a:chOff x="3216" y="1872"/>
            <a:chExt cx="1824" cy="1065"/>
          </a:xfrm>
        </p:grpSpPr>
        <p:sp>
          <p:nvSpPr>
            <p:cNvPr id="893967" name="Line 15">
              <a:extLst>
                <a:ext uri="{FF2B5EF4-FFF2-40B4-BE49-F238E27FC236}">
                  <a16:creationId xmlns:a16="http://schemas.microsoft.com/office/drawing/2014/main" id="{C4CA1276-8C06-4226-8F50-E5A1D7F80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592"/>
              <a:ext cx="1440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3968" name="Line 16">
              <a:extLst>
                <a:ext uri="{FF2B5EF4-FFF2-40B4-BE49-F238E27FC236}">
                  <a16:creationId xmlns:a16="http://schemas.microsoft.com/office/drawing/2014/main" id="{E805F3F5-DCB8-4BBB-BB32-EC4DB704A4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592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3969" name="Line 17">
              <a:extLst>
                <a:ext uri="{FF2B5EF4-FFF2-40B4-BE49-F238E27FC236}">
                  <a16:creationId xmlns:a16="http://schemas.microsoft.com/office/drawing/2014/main" id="{5EFBF941-9809-4ECD-9F2B-1831512D91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0" y="1968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58" name="Text Box 18">
              <a:extLst>
                <a:ext uri="{FF2B5EF4-FFF2-40B4-BE49-F238E27FC236}">
                  <a16:creationId xmlns:a16="http://schemas.microsoft.com/office/drawing/2014/main" id="{27C30354-AE97-47E4-9B4C-462DFCF42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2592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559" name="Text Box 19">
              <a:extLst>
                <a:ext uri="{FF2B5EF4-FFF2-40B4-BE49-F238E27FC236}">
                  <a16:creationId xmlns:a16="http://schemas.microsoft.com/office/drawing/2014/main" id="{213CAD0A-B826-4ADF-84D4-E73241E5F1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2" y="1872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ACC05307-6810-4CF3-965A-37A4ED8BE779}"/>
              </a:ext>
            </a:extLst>
          </p:cNvPr>
          <p:cNvGrpSpPr>
            <a:grpSpLocks/>
          </p:cNvGrpSpPr>
          <p:nvPr/>
        </p:nvGrpSpPr>
        <p:grpSpPr bwMode="auto">
          <a:xfrm>
            <a:off x="6249988" y="2019300"/>
            <a:ext cx="428625" cy="593725"/>
            <a:chOff x="4288" y="1389"/>
            <a:chExt cx="270" cy="374"/>
          </a:xfrm>
        </p:grpSpPr>
        <p:sp>
          <p:nvSpPr>
            <p:cNvPr id="893973" name="Oval 21">
              <a:extLst>
                <a:ext uri="{FF2B5EF4-FFF2-40B4-BE49-F238E27FC236}">
                  <a16:creationId xmlns:a16="http://schemas.microsoft.com/office/drawing/2014/main" id="{1339A0E2-4B57-4AC9-BBEA-1819A1F55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1312" name="Object 22">
              <a:extLst>
                <a:ext uri="{FF2B5EF4-FFF2-40B4-BE49-F238E27FC236}">
                  <a16:creationId xmlns:a16="http://schemas.microsoft.com/office/drawing/2014/main" id="{5DDA053E-7185-4839-AFEA-0E210075A51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29" name="公式" r:id="rId7" imgW="152276" imgH="190528" progId="Equation.3">
                    <p:embed/>
                  </p:oleObj>
                </mc:Choice>
                <mc:Fallback>
                  <p:oleObj name="公式" r:id="rId7" imgW="152276" imgH="190528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3975" name="AutoShape 23">
            <a:extLst>
              <a:ext uri="{FF2B5EF4-FFF2-40B4-BE49-F238E27FC236}">
                <a16:creationId xmlns:a16="http://schemas.microsoft.com/office/drawing/2014/main" id="{BC651247-7D99-4BE0-BF41-2C6D53E27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1052513"/>
            <a:ext cx="1008062" cy="503237"/>
          </a:xfrm>
          <a:prstGeom prst="wedgeRoundRectCallout">
            <a:avLst>
              <a:gd name="adj1" fmla="val -157403"/>
              <a:gd name="adj2" fmla="val 130440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事件</a:t>
            </a:r>
            <a:r>
              <a:rPr kumimoji="1"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DFB174CB-40CC-469C-9701-77A87A56CCC1}"/>
              </a:ext>
            </a:extLst>
          </p:cNvPr>
          <p:cNvGrpSpPr>
            <a:grpSpLocks/>
          </p:cNvGrpSpPr>
          <p:nvPr/>
        </p:nvGrpSpPr>
        <p:grpSpPr bwMode="auto">
          <a:xfrm>
            <a:off x="3875088" y="3178175"/>
            <a:ext cx="4495800" cy="1690688"/>
            <a:chOff x="2688" y="3255"/>
            <a:chExt cx="2832" cy="1065"/>
          </a:xfrm>
        </p:grpSpPr>
        <p:sp>
          <p:nvSpPr>
            <p:cNvPr id="893977" name="Line 25">
              <a:extLst>
                <a:ext uri="{FF2B5EF4-FFF2-40B4-BE49-F238E27FC236}">
                  <a16:creationId xmlns:a16="http://schemas.microsoft.com/office/drawing/2014/main" id="{3D931755-18A2-4311-8FE1-E0F60B31B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2" y="3975"/>
              <a:ext cx="2448" cy="9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3978" name="Line 26">
              <a:extLst>
                <a:ext uri="{FF2B5EF4-FFF2-40B4-BE49-F238E27FC236}">
                  <a16:creationId xmlns:a16="http://schemas.microsoft.com/office/drawing/2014/main" id="{CA54B57F-CFB9-4E9D-B79D-04C0982F09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3975"/>
              <a:ext cx="384" cy="345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3979" name="Line 27">
              <a:extLst>
                <a:ext uri="{FF2B5EF4-FFF2-40B4-BE49-F238E27FC236}">
                  <a16:creationId xmlns:a16="http://schemas.microsoft.com/office/drawing/2014/main" id="{51E59BD5-BDBE-4053-BE0E-80E8459909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72" y="3351"/>
              <a:ext cx="0" cy="624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552" name="Text Box 28">
              <a:extLst>
                <a:ext uri="{FF2B5EF4-FFF2-40B4-BE49-F238E27FC236}">
                  <a16:creationId xmlns:a16="http://schemas.microsoft.com/office/drawing/2014/main" id="{D944C070-768A-4F03-A634-58697B77A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975"/>
              <a:ext cx="27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O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1553" name="Text Box 29">
              <a:extLst>
                <a:ext uri="{FF2B5EF4-FFF2-40B4-BE49-F238E27FC236}">
                  <a16:creationId xmlns:a16="http://schemas.microsoft.com/office/drawing/2014/main" id="{11A9EC82-3E0F-4343-9F40-C9294A350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3255"/>
              <a:ext cx="241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zh-CN" sz="2800" i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宋体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7" name="Group 30">
            <a:extLst>
              <a:ext uri="{FF2B5EF4-FFF2-40B4-BE49-F238E27FC236}">
                <a16:creationId xmlns:a16="http://schemas.microsoft.com/office/drawing/2014/main" id="{54A50AB1-374C-42D0-9B26-E5F37501F405}"/>
              </a:ext>
            </a:extLst>
          </p:cNvPr>
          <p:cNvGrpSpPr>
            <a:grpSpLocks/>
          </p:cNvGrpSpPr>
          <p:nvPr/>
        </p:nvGrpSpPr>
        <p:grpSpPr bwMode="auto">
          <a:xfrm>
            <a:off x="5397500" y="3116263"/>
            <a:ext cx="3200400" cy="1752600"/>
            <a:chOff x="3744" y="1776"/>
            <a:chExt cx="2016" cy="1104"/>
          </a:xfrm>
        </p:grpSpPr>
        <p:grpSp>
          <p:nvGrpSpPr>
            <p:cNvPr id="11292" name="Group 31">
              <a:extLst>
                <a:ext uri="{FF2B5EF4-FFF2-40B4-BE49-F238E27FC236}">
                  <a16:creationId xmlns:a16="http://schemas.microsoft.com/office/drawing/2014/main" id="{2A2B2F04-2E7D-4BB8-9E1D-E20B80A14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815"/>
              <a:ext cx="2016" cy="1065"/>
              <a:chOff x="2448" y="624"/>
              <a:chExt cx="2016" cy="1065"/>
            </a:xfrm>
          </p:grpSpPr>
          <p:sp>
            <p:nvSpPr>
              <p:cNvPr id="21544" name="Text Box 32">
                <a:extLst>
                  <a:ext uri="{FF2B5EF4-FFF2-40B4-BE49-F238E27FC236}">
                    <a16:creationId xmlns:a16="http://schemas.microsoft.com/office/drawing/2014/main" id="{840A65DE-3167-46EE-9D3D-228D1AC41C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1" y="1344"/>
                <a:ext cx="340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kumimoji="1" lang="en-US" altLang="zh-CN" sz="28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宋体" pitchFamily="2" charset="-122"/>
                  </a:rPr>
                  <a:t>O'</a:t>
                </a:r>
              </a:p>
            </p:txBody>
          </p:sp>
          <p:sp>
            <p:nvSpPr>
              <p:cNvPr id="21545" name="Text Box 33">
                <a:extLst>
                  <a:ext uri="{FF2B5EF4-FFF2-40B4-BE49-F238E27FC236}">
                    <a16:creationId xmlns:a16="http://schemas.microsoft.com/office/drawing/2014/main" id="{3BC57BB7-0919-437A-88A4-6DE6E7713F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96" y="624"/>
                <a:ext cx="303" cy="3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kumimoji="1" lang="en-US" altLang="zh-CN" sz="2800" i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宋体" pitchFamily="2" charset="-122"/>
                  </a:rPr>
                  <a:t>S'</a:t>
                </a:r>
              </a:p>
            </p:txBody>
          </p:sp>
          <p:sp>
            <p:nvSpPr>
              <p:cNvPr id="893986" name="Line 34">
                <a:extLst>
                  <a:ext uri="{FF2B5EF4-FFF2-40B4-BE49-F238E27FC236}">
                    <a16:creationId xmlns:a16="http://schemas.microsoft.com/office/drawing/2014/main" id="{4F4F0810-3981-4F12-8C2D-FCED4E66A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48" y="1344"/>
                <a:ext cx="384" cy="34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3987" name="Line 35">
                <a:extLst>
                  <a:ext uri="{FF2B5EF4-FFF2-40B4-BE49-F238E27FC236}">
                    <a16:creationId xmlns:a16="http://schemas.microsoft.com/office/drawing/2014/main" id="{74E33855-5AD8-46F8-B08A-57B5E9143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32" y="720"/>
                <a:ext cx="0" cy="624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893988" name="Line 36">
                <a:extLst>
                  <a:ext uri="{FF2B5EF4-FFF2-40B4-BE49-F238E27FC236}">
                    <a16:creationId xmlns:a16="http://schemas.microsoft.com/office/drawing/2014/main" id="{ACDB1490-D21E-4136-8F09-68B9DD18E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32" y="134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893989" name="Rectangle 37">
              <a:extLst>
                <a:ext uri="{FF2B5EF4-FFF2-40B4-BE49-F238E27FC236}">
                  <a16:creationId xmlns:a16="http://schemas.microsoft.com/office/drawing/2014/main" id="{3E06F70F-4908-4B2F-8F43-D0A334649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2400"/>
              <a:ext cx="864" cy="96"/>
            </a:xfrm>
            <a:prstGeom prst="rect">
              <a:avLst/>
            </a:prstGeom>
            <a:solidFill>
              <a:srgbClr val="66FF33"/>
            </a:solidFill>
            <a:ln w="12699">
              <a:solidFill>
                <a:srgbClr val="66FF33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1294" name="Object 38">
              <a:extLst>
                <a:ext uri="{FF2B5EF4-FFF2-40B4-BE49-F238E27FC236}">
                  <a16:creationId xmlns:a16="http://schemas.microsoft.com/office/drawing/2014/main" id="{20E0303F-F6E1-4B1D-8E1C-F7606E8570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0" y="2129"/>
            <a:ext cx="33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0" name="公式" r:id="rId9" imgW="175167" imgH="152622" progId="Equation.3">
                    <p:embed/>
                  </p:oleObj>
                </mc:Choice>
                <mc:Fallback>
                  <p:oleObj name="公式" r:id="rId9" imgW="175167" imgH="152622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0" y="2129"/>
                          <a:ext cx="33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95" name="Object 39">
              <a:extLst>
                <a:ext uri="{FF2B5EF4-FFF2-40B4-BE49-F238E27FC236}">
                  <a16:creationId xmlns:a16="http://schemas.microsoft.com/office/drawing/2014/main" id="{1B9E3F0D-D3C3-4E52-9A66-AE12A8D1B9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6" y="2081"/>
            <a:ext cx="336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1" name="公式" r:id="rId11" imgW="175167" imgH="152622" progId="Equation.3">
                    <p:embed/>
                  </p:oleObj>
                </mc:Choice>
                <mc:Fallback>
                  <p:oleObj name="公式" r:id="rId11" imgW="175167" imgH="152622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6" y="2081"/>
                          <a:ext cx="336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1296" name="Group 40">
              <a:extLst>
                <a:ext uri="{FF2B5EF4-FFF2-40B4-BE49-F238E27FC236}">
                  <a16:creationId xmlns:a16="http://schemas.microsoft.com/office/drawing/2014/main" id="{DECF8323-3D88-49D7-82B2-8B7C59FAA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8" y="1776"/>
              <a:ext cx="586" cy="336"/>
              <a:chOff x="3792" y="2352"/>
              <a:chExt cx="586" cy="336"/>
            </a:xfrm>
          </p:grpSpPr>
          <p:sp>
            <p:nvSpPr>
              <p:cNvPr id="893993" name="Line 41">
                <a:extLst>
                  <a:ext uri="{FF2B5EF4-FFF2-40B4-BE49-F238E27FC236}">
                    <a16:creationId xmlns:a16="http://schemas.microsoft.com/office/drawing/2014/main" id="{56246B49-975F-4390-A1FF-C52F13E77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2" y="2688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sm" len="lg"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120000"/>
                  </a:lnSpc>
                  <a:buClr>
                    <a:schemeClr val="tx2"/>
                  </a:buClr>
                  <a:buFont typeface="Monotype Sorts" pitchFamily="2" charset="2"/>
                  <a:buChar char="&amp;"/>
                  <a:defRPr/>
                </a:pPr>
                <a:endParaRPr lang="zh-CN" altLang="en-US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grpSp>
            <p:nvGrpSpPr>
              <p:cNvPr id="11298" name="Group 42">
                <a:extLst>
                  <a:ext uri="{FF2B5EF4-FFF2-40B4-BE49-F238E27FC236}">
                    <a16:creationId xmlns:a16="http://schemas.microsoft.com/office/drawing/2014/main" id="{D6AFFD80-2A66-4C6D-B1DC-DD283B28F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2352"/>
                <a:ext cx="250" cy="327"/>
                <a:chOff x="4128" y="2352"/>
                <a:chExt cx="250" cy="327"/>
              </a:xfrm>
            </p:grpSpPr>
            <p:sp>
              <p:nvSpPr>
                <p:cNvPr id="21542" name="Text Box 43">
                  <a:extLst>
                    <a:ext uri="{FF2B5EF4-FFF2-40B4-BE49-F238E27FC236}">
                      <a16:creationId xmlns:a16="http://schemas.microsoft.com/office/drawing/2014/main" id="{544D073A-9626-472E-9E36-AC1134E2BBD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28" y="2352"/>
                  <a:ext cx="241" cy="3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1" hangingPunct="1">
                    <a:defRPr/>
                  </a:pPr>
                  <a:r>
                    <a:rPr kumimoji="1" lang="en-US" altLang="zh-CN" sz="2800" i="1">
                      <a:solidFill>
                        <a:srgbClr val="66FFFF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imes New Roman" pitchFamily="18" charset="0"/>
                      <a:ea typeface="宋体" pitchFamily="2" charset="-122"/>
                    </a:rPr>
                    <a:t>u</a:t>
                  </a:r>
                  <a:endParaRPr kumimoji="1" lang="en-US" altLang="zh-CN" b="0">
                    <a:solidFill>
                      <a:srgbClr val="66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893996" name="Line 44">
                  <a:extLst>
                    <a:ext uri="{FF2B5EF4-FFF2-40B4-BE49-F238E27FC236}">
                      <a16:creationId xmlns:a16="http://schemas.microsoft.com/office/drawing/2014/main" id="{CD5759DC-A15B-4118-8337-E5E75054D9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8" y="240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rgbClr val="66FFFF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pPr algn="ctr">
                    <a:lnSpc>
                      <a:spcPct val="120000"/>
                    </a:lnSpc>
                    <a:buClr>
                      <a:schemeClr val="tx2"/>
                    </a:buClr>
                    <a:buFont typeface="Monotype Sorts" pitchFamily="2" charset="2"/>
                    <a:buChar char="&amp;"/>
                    <a:defRPr/>
                  </a:pPr>
                  <a:endParaRPr lang="zh-CN" altLang="en-US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11" name="Group 45">
            <a:extLst>
              <a:ext uri="{FF2B5EF4-FFF2-40B4-BE49-F238E27FC236}">
                <a16:creationId xmlns:a16="http://schemas.microsoft.com/office/drawing/2014/main" id="{124EC136-FA33-404B-B43A-D8F7B03E29B5}"/>
              </a:ext>
            </a:extLst>
          </p:cNvPr>
          <p:cNvGrpSpPr>
            <a:grpSpLocks/>
          </p:cNvGrpSpPr>
          <p:nvPr/>
        </p:nvGrpSpPr>
        <p:grpSpPr bwMode="auto">
          <a:xfrm>
            <a:off x="6238875" y="4241800"/>
            <a:ext cx="428625" cy="593725"/>
            <a:chOff x="4288" y="1389"/>
            <a:chExt cx="270" cy="374"/>
          </a:xfrm>
        </p:grpSpPr>
        <p:sp>
          <p:nvSpPr>
            <p:cNvPr id="893998" name="Oval 46">
              <a:extLst>
                <a:ext uri="{FF2B5EF4-FFF2-40B4-BE49-F238E27FC236}">
                  <a16:creationId xmlns:a16="http://schemas.microsoft.com/office/drawing/2014/main" id="{FD6C8635-B611-4B3C-B8F7-79A0B73D3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0" y="1389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aphicFrame>
          <p:nvGraphicFramePr>
            <p:cNvPr id="11291" name="Object 47">
              <a:extLst>
                <a:ext uri="{FF2B5EF4-FFF2-40B4-BE49-F238E27FC236}">
                  <a16:creationId xmlns:a16="http://schemas.microsoft.com/office/drawing/2014/main" id="{4181EC34-1FCE-4F7F-AA2A-3D8B58A987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8" y="1434"/>
            <a:ext cx="27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2" name="公式" r:id="rId13" imgW="152276" imgH="190528" progId="Equation.3">
                    <p:embed/>
                  </p:oleObj>
                </mc:Choice>
                <mc:Fallback>
                  <p:oleObj name="公式" r:id="rId13" imgW="152276" imgH="190528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8" y="1434"/>
                          <a:ext cx="27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48">
            <a:extLst>
              <a:ext uri="{FF2B5EF4-FFF2-40B4-BE49-F238E27FC236}">
                <a16:creationId xmlns:a16="http://schemas.microsoft.com/office/drawing/2014/main" id="{9F45C993-C000-4EE5-866C-80F857ADC500}"/>
              </a:ext>
            </a:extLst>
          </p:cNvPr>
          <p:cNvGrpSpPr>
            <a:grpSpLocks/>
          </p:cNvGrpSpPr>
          <p:nvPr/>
        </p:nvGrpSpPr>
        <p:grpSpPr bwMode="auto">
          <a:xfrm>
            <a:off x="7618413" y="4238625"/>
            <a:ext cx="460375" cy="609600"/>
            <a:chOff x="3477" y="3430"/>
            <a:chExt cx="290" cy="384"/>
          </a:xfrm>
        </p:grpSpPr>
        <p:graphicFrame>
          <p:nvGraphicFramePr>
            <p:cNvPr id="11288" name="Object 49">
              <a:extLst>
                <a:ext uri="{FF2B5EF4-FFF2-40B4-BE49-F238E27FC236}">
                  <a16:creationId xmlns:a16="http://schemas.microsoft.com/office/drawing/2014/main" id="{BA7CAB20-4321-4F9E-9DE4-A7DF2C3CD6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77" y="3485"/>
            <a:ext cx="290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33" name="公式" r:id="rId15" imgW="160238" imgH="190528" progId="Equation.3">
                    <p:embed/>
                  </p:oleObj>
                </mc:Choice>
                <mc:Fallback>
                  <p:oleObj name="公式" r:id="rId15" imgW="160238" imgH="190528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7" y="3485"/>
                          <a:ext cx="290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4002" name="Oval 50">
              <a:extLst>
                <a:ext uri="{FF2B5EF4-FFF2-40B4-BE49-F238E27FC236}">
                  <a16:creationId xmlns:a16="http://schemas.microsoft.com/office/drawing/2014/main" id="{CB44194B-2AD5-483A-BC88-FF1665E2E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0"/>
              <a:ext cx="87" cy="87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rgbClr val="66FF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aphicFrame>
        <p:nvGraphicFramePr>
          <p:cNvPr id="894003" name="Object 51">
            <a:extLst>
              <a:ext uri="{FF2B5EF4-FFF2-40B4-BE49-F238E27FC236}">
                <a16:creationId xmlns:a16="http://schemas.microsoft.com/office/drawing/2014/main" id="{ABE8D957-D11F-4F45-A4A1-D860E99675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1052513"/>
          <a:ext cx="4619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Equation" r:id="rId17" imgW="121920" imgH="160103" progId="Equation.3">
                  <p:embed/>
                </p:oleObj>
              </mc:Choice>
              <mc:Fallback>
                <p:oleObj name="Equation" r:id="rId17" imgW="121920" imgH="160103" progId="Equation.3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052513"/>
                        <a:ext cx="461963" cy="444500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4004" name="Text Box 52">
            <a:extLst>
              <a:ext uri="{FF2B5EF4-FFF2-40B4-BE49-F238E27FC236}">
                <a16:creationId xmlns:a16="http://schemas.microsoft.com/office/drawing/2014/main" id="{EE796929-4476-4A73-B282-730E94C5F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1052513"/>
            <a:ext cx="2328862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两事件同地发生</a:t>
            </a:r>
            <a:endParaRPr kumimoji="1" lang="zh-CN" altLang="en-US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</a:endParaRPr>
          </a:p>
        </p:txBody>
      </p:sp>
      <p:graphicFrame>
        <p:nvGraphicFramePr>
          <p:cNvPr id="894005" name="Object 53">
            <a:extLst>
              <a:ext uri="{FF2B5EF4-FFF2-40B4-BE49-F238E27FC236}">
                <a16:creationId xmlns:a16="http://schemas.microsoft.com/office/drawing/2014/main" id="{DC55ECCE-531F-4CBC-89E2-001DF829F6F3}"/>
              </a:ext>
            </a:extLst>
          </p:cNvPr>
          <p:cNvGraphicFramePr>
            <a:graphicFrameLocks/>
          </p:cNvGraphicFramePr>
          <p:nvPr/>
        </p:nvGraphicFramePr>
        <p:xfrm>
          <a:off x="1187450" y="1700213"/>
          <a:ext cx="138747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公式" r:id="rId19" imgW="1371476" imgH="403999" progId="Equation.3">
                  <p:embed/>
                </p:oleObj>
              </mc:Choice>
              <mc:Fallback>
                <p:oleObj name="公式" r:id="rId19" imgW="1371476" imgH="403999" progId="Equation.3">
                  <p:embed/>
                  <p:pic>
                    <p:nvPicPr>
                      <p:cNvPr id="0" name="Object 5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700213"/>
                        <a:ext cx="1387475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4006" name="AutoShape 54">
            <a:extLst>
              <a:ext uri="{FF2B5EF4-FFF2-40B4-BE49-F238E27FC236}">
                <a16:creationId xmlns:a16="http://schemas.microsoft.com/office/drawing/2014/main" id="{43592D7E-20C1-48F2-8F75-4F12A0EBC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1838" y="2349500"/>
            <a:ext cx="914400" cy="538163"/>
          </a:xfrm>
          <a:prstGeom prst="wedgeRoundRectCallout">
            <a:avLst>
              <a:gd name="adj1" fmla="val 91667"/>
              <a:gd name="adj2" fmla="val -96903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原时</a:t>
            </a:r>
            <a:endParaRPr kumimoji="1" lang="zh-CN" altLang="en-US" b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894007" name="Object 55">
            <a:extLst>
              <a:ext uri="{FF2B5EF4-FFF2-40B4-BE49-F238E27FC236}">
                <a16:creationId xmlns:a16="http://schemas.microsoft.com/office/drawing/2014/main" id="{A49F5507-F77B-4C31-A4EC-71BDF9535181}"/>
              </a:ext>
            </a:extLst>
          </p:cNvPr>
          <p:cNvGraphicFramePr>
            <a:graphicFrameLocks/>
          </p:cNvGraphicFramePr>
          <p:nvPr/>
        </p:nvGraphicFramePr>
        <p:xfrm>
          <a:off x="2590800" y="1773238"/>
          <a:ext cx="877888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6" name="公式" r:id="rId21" imgW="860904" imgH="274320" progId="Equation.3">
                  <p:embed/>
                </p:oleObj>
              </mc:Choice>
              <mc:Fallback>
                <p:oleObj name="公式" r:id="rId21" imgW="860904" imgH="274320" progId="Equation.3">
                  <p:embed/>
                  <p:pic>
                    <p:nvPicPr>
                      <p:cNvPr id="0" name="Object 55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73238"/>
                        <a:ext cx="877888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4008" name="AutoShape 56">
            <a:extLst>
              <a:ext uri="{FF2B5EF4-FFF2-40B4-BE49-F238E27FC236}">
                <a16:creationId xmlns:a16="http://schemas.microsoft.com/office/drawing/2014/main" id="{DA0B5F60-C16C-4006-B3A1-1266DFD81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1438" y="2852738"/>
            <a:ext cx="1008062" cy="576262"/>
          </a:xfrm>
          <a:prstGeom prst="wedgeRoundRectCallout">
            <a:avLst>
              <a:gd name="adj1" fmla="val -150472"/>
              <a:gd name="adj2" fmla="val 171213"/>
              <a:gd name="adj3" fmla="val 16667"/>
            </a:avLst>
          </a:prstGeom>
          <a:noFill/>
          <a:ln w="19050">
            <a:solidFill>
              <a:srgbClr val="66FF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1"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事件</a:t>
            </a:r>
            <a:r>
              <a:rPr kumimoji="1" lang="en-US" altLang="zh-CN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2</a:t>
            </a:r>
          </a:p>
        </p:txBody>
      </p:sp>
      <p:graphicFrame>
        <p:nvGraphicFramePr>
          <p:cNvPr id="894009" name="Object 57">
            <a:extLst>
              <a:ext uri="{FF2B5EF4-FFF2-40B4-BE49-F238E27FC236}">
                <a16:creationId xmlns:a16="http://schemas.microsoft.com/office/drawing/2014/main" id="{5532693F-6484-4932-83CD-6EF0CCC48A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3284538"/>
          <a:ext cx="471488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Equation" r:id="rId23" imgW="160238" imgH="160103" progId="Equation.3">
                  <p:embed/>
                </p:oleObj>
              </mc:Choice>
              <mc:Fallback>
                <p:oleObj name="Equation" r:id="rId23" imgW="160238" imgH="160103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84538"/>
                        <a:ext cx="471488" cy="473075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4010" name="Object 58">
            <a:extLst>
              <a:ext uri="{FF2B5EF4-FFF2-40B4-BE49-F238E27FC236}">
                <a16:creationId xmlns:a16="http://schemas.microsoft.com/office/drawing/2014/main" id="{C96C025C-E913-424C-B411-17A3C925C6B0}"/>
              </a:ext>
            </a:extLst>
          </p:cNvPr>
          <p:cNvGraphicFramePr>
            <a:graphicFrameLocks/>
          </p:cNvGraphicFramePr>
          <p:nvPr/>
        </p:nvGraphicFramePr>
        <p:xfrm>
          <a:off x="1619250" y="3357563"/>
          <a:ext cx="1266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公式" r:id="rId25" imgW="1257518" imgH="418961" progId="Equation.3">
                  <p:embed/>
                </p:oleObj>
              </mc:Choice>
              <mc:Fallback>
                <p:oleObj name="公式" r:id="rId25" imgW="1257518" imgH="418961" progId="Equation.3">
                  <p:embed/>
                  <p:pic>
                    <p:nvPicPr>
                      <p:cNvPr id="0" name="Object 5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57563"/>
                        <a:ext cx="1266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4011" name="Object 59">
            <a:extLst>
              <a:ext uri="{FF2B5EF4-FFF2-40B4-BE49-F238E27FC236}">
                <a16:creationId xmlns:a16="http://schemas.microsoft.com/office/drawing/2014/main" id="{8EB1457C-E48E-496B-8DB8-8041242E2013}"/>
              </a:ext>
            </a:extLst>
          </p:cNvPr>
          <p:cNvGraphicFramePr>
            <a:graphicFrameLocks/>
          </p:cNvGraphicFramePr>
          <p:nvPr/>
        </p:nvGraphicFramePr>
        <p:xfrm>
          <a:off x="1331913" y="4005263"/>
          <a:ext cx="1911350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公式" r:id="rId27" imgW="1890009" imgH="838422" progId="Equation.3">
                  <p:embed/>
                </p:oleObj>
              </mc:Choice>
              <mc:Fallback>
                <p:oleObj name="公式" r:id="rId27" imgW="1890009" imgH="838422" progId="Equation.3">
                  <p:embed/>
                  <p:pic>
                    <p:nvPicPr>
                      <p:cNvPr id="0" name="Object 5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005263"/>
                        <a:ext cx="1911350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pattFill prst="wdUpDiag">
                              <a:fgClr>
                                <a:srgbClr val="FF0000"/>
                              </a:fgClr>
                              <a:bgClr>
                                <a:srgbClr val="FFFFFF"/>
                              </a:bgClr>
                            </a:patt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4012" name="Object 60">
            <a:extLst>
              <a:ext uri="{FF2B5EF4-FFF2-40B4-BE49-F238E27FC236}">
                <a16:creationId xmlns:a16="http://schemas.microsoft.com/office/drawing/2014/main" id="{A7AE394A-21B5-4C6B-9162-443BB7F72E73}"/>
              </a:ext>
            </a:extLst>
          </p:cNvPr>
          <p:cNvGraphicFramePr>
            <a:graphicFrameLocks/>
          </p:cNvGraphicFramePr>
          <p:nvPr/>
        </p:nvGraphicFramePr>
        <p:xfrm>
          <a:off x="1403350" y="5229225"/>
          <a:ext cx="19177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0" name="公式" r:id="rId29" imgW="1904938" imgH="845903" progId="Equation.3">
                  <p:embed/>
                </p:oleObj>
              </mc:Choice>
              <mc:Fallback>
                <p:oleObj name="公式" r:id="rId29" imgW="1904938" imgH="845903" progId="Equation.3">
                  <p:embed/>
                  <p:pic>
                    <p:nvPicPr>
                      <p:cNvPr id="0" name="Object 6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5229225"/>
                        <a:ext cx="191770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4013" name="Object 61">
            <a:extLst>
              <a:ext uri="{FF2B5EF4-FFF2-40B4-BE49-F238E27FC236}">
                <a16:creationId xmlns:a16="http://schemas.microsoft.com/office/drawing/2014/main" id="{C543BE1E-AA6D-4F23-A7A3-B78709D237CA}"/>
              </a:ext>
            </a:extLst>
          </p:cNvPr>
          <p:cNvGraphicFramePr>
            <a:graphicFrameLocks/>
          </p:cNvGraphicFramePr>
          <p:nvPr/>
        </p:nvGraphicFramePr>
        <p:xfrm>
          <a:off x="4849813" y="5445125"/>
          <a:ext cx="1943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1" name="公式" r:id="rId31" imgW="1927829" imgH="502754" progId="Equation.3">
                  <p:embed/>
                </p:oleObj>
              </mc:Choice>
              <mc:Fallback>
                <p:oleObj name="公式" r:id="rId31" imgW="1927829" imgH="502754" progId="Equation.3">
                  <p:embed/>
                  <p:pic>
                    <p:nvPicPr>
                      <p:cNvPr id="0" name="Object 61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9813" y="5445125"/>
                        <a:ext cx="1943100" cy="520700"/>
                      </a:xfrm>
                      <a:prstGeom prst="rect">
                        <a:avLst/>
                      </a:prstGeom>
                      <a:noFill/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4014" name="AutoShape 62">
            <a:extLst>
              <a:ext uri="{FF2B5EF4-FFF2-40B4-BE49-F238E27FC236}">
                <a16:creationId xmlns:a16="http://schemas.microsoft.com/office/drawing/2014/main" id="{F7E6771B-FF58-40B6-A74A-06448FDA6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5445125"/>
            <a:ext cx="976313" cy="485775"/>
          </a:xfrm>
          <a:prstGeom prst="rightArrow">
            <a:avLst>
              <a:gd name="adj1" fmla="val 31370"/>
              <a:gd name="adj2" fmla="val 62416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9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94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94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894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94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3955" grpId="0" autoUpdateAnimBg="0"/>
      <p:bldP spid="893975" grpId="0" animBg="1"/>
      <p:bldP spid="894004" grpId="0" autoUpdateAnimBg="0"/>
      <p:bldP spid="894006" grpId="0" animBg="1" autoUpdateAnimBg="0"/>
      <p:bldP spid="894008" grpId="0" animBg="1"/>
      <p:bldP spid="8940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Text Box 2">
            <a:extLst>
              <a:ext uri="{FF2B5EF4-FFF2-40B4-BE49-F238E27FC236}">
                <a16:creationId xmlns:a16="http://schemas.microsoft.com/office/drawing/2014/main" id="{6C1F8514-3997-4400-9D43-6C4C51B36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588" y="333375"/>
            <a:ext cx="928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</a:rPr>
              <a:t>讨论</a:t>
            </a:r>
          </a:p>
        </p:txBody>
      </p:sp>
      <p:sp>
        <p:nvSpPr>
          <p:cNvPr id="894979" name="AutoShape 3">
            <a:extLst>
              <a:ext uri="{FF2B5EF4-FFF2-40B4-BE49-F238E27FC236}">
                <a16:creationId xmlns:a16="http://schemas.microsoft.com/office/drawing/2014/main" id="{12BD74F9-B792-4B2C-8174-884FE6032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423863"/>
            <a:ext cx="381000" cy="34925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894980" name="Object 4">
            <a:extLst>
              <a:ext uri="{FF2B5EF4-FFF2-40B4-BE49-F238E27FC236}">
                <a16:creationId xmlns:a16="http://schemas.microsoft.com/office/drawing/2014/main" id="{F994EB64-EA30-4E71-AE5F-5B7999DF9F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8150" y="882650"/>
          <a:ext cx="15224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1" name="公式" r:id="rId3" imgW="1485931" imgH="418961" progId="Equation.3">
                  <p:embed/>
                </p:oleObj>
              </mc:Choice>
              <mc:Fallback>
                <p:oleObj name="公式" r:id="rId3" imgW="1485931" imgH="418961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8150" y="882650"/>
                        <a:ext cx="15224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4981" name="Text Box 5">
            <a:extLst>
              <a:ext uri="{FF2B5EF4-FFF2-40B4-BE49-F238E27FC236}">
                <a16:creationId xmlns:a16="http://schemas.microsoft.com/office/drawing/2014/main" id="{E4BDA56B-642B-4938-AA90-77CADEC2E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836613"/>
            <a:ext cx="2797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(1)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当</a:t>
            </a:r>
            <a:r>
              <a:rPr kumimoji="1" lang="en-US" altLang="zh-CN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  <a:ea typeface="楷体_GB2312" pitchFamily="49" charset="-122"/>
              </a:rPr>
              <a:t>v</a:t>
            </a:r>
            <a:r>
              <a:rPr kumimoji="1" lang="en-US" altLang="zh-CN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&lt;&lt; </a:t>
            </a:r>
            <a:r>
              <a:rPr kumimoji="1" lang="en-US" altLang="zh-CN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c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时，</a:t>
            </a:r>
            <a:endParaRPr kumimoji="1" lang="zh-CN" altLang="en-US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94982" name="Text Box 6">
            <a:extLst>
              <a:ext uri="{FF2B5EF4-FFF2-40B4-BE49-F238E27FC236}">
                <a16:creationId xmlns:a16="http://schemas.microsoft.com/office/drawing/2014/main" id="{528B0CBD-3311-487D-8D59-60CEFA61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2209800"/>
            <a:ext cx="636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(2)</a:t>
            </a:r>
            <a:endParaRPr kumimoji="1" lang="en-US" altLang="zh-CN" baseline="-25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894983" name="Text Box 7">
            <a:extLst>
              <a:ext uri="{FF2B5EF4-FFF2-40B4-BE49-F238E27FC236}">
                <a16:creationId xmlns:a16="http://schemas.microsoft.com/office/drawing/2014/main" id="{6F02EE53-EA48-446F-82E7-590A62995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0550" y="1268413"/>
            <a:ext cx="59055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5000"/>
              </a:lnSpc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沿尺长度方向相对尺运动的观测者测得的尺长 </a:t>
            </a:r>
            <a:r>
              <a:rPr kumimoji="1" lang="en-US" altLang="zh-CN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l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，较相对尺静止观测者测得的同一尺的原长 </a:t>
            </a:r>
            <a:r>
              <a:rPr kumimoji="1" lang="en-US" altLang="zh-CN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l </a:t>
            </a:r>
            <a:r>
              <a:rPr kumimoji="1" lang="en-US" altLang="zh-CN" baseline="-2500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0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要短</a:t>
            </a:r>
          </a:p>
        </p:txBody>
      </p:sp>
      <p:sp>
        <p:nvSpPr>
          <p:cNvPr id="894984" name="Text Box 8">
            <a:extLst>
              <a:ext uri="{FF2B5EF4-FFF2-40B4-BE49-F238E27FC236}">
                <a16:creationId xmlns:a16="http://schemas.microsoft.com/office/drawing/2014/main" id="{FEA76CBB-98D4-46AA-A9AA-D8E30FBB7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133600"/>
            <a:ext cx="1143000" cy="100647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762000">
              <a:lnSpc>
                <a:spcPct val="125000"/>
              </a:lnSpc>
              <a:spcBef>
                <a:spcPct val="50000"/>
              </a:spcBef>
              <a:defRPr/>
            </a:pP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长度缩短效应</a:t>
            </a:r>
          </a:p>
        </p:txBody>
      </p:sp>
      <p:sp>
        <p:nvSpPr>
          <p:cNvPr id="894985" name="Text Box 9">
            <a:extLst>
              <a:ext uri="{FF2B5EF4-FFF2-40B4-BE49-F238E27FC236}">
                <a16:creationId xmlns:a16="http://schemas.microsoft.com/office/drawing/2014/main" id="{E200E4E6-A7A8-4891-9CA2-BD8BC605F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2667000"/>
            <a:ext cx="67056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在不同惯性系中测量同一尺长，以原长为</a:t>
            </a:r>
            <a:r>
              <a:rPr kumimoji="1" lang="zh-CN" altLang="en-US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最长</a:t>
            </a:r>
          </a:p>
        </p:txBody>
      </p:sp>
      <p:sp>
        <p:nvSpPr>
          <p:cNvPr id="894986" name="Line 10">
            <a:extLst>
              <a:ext uri="{FF2B5EF4-FFF2-40B4-BE49-F238E27FC236}">
                <a16:creationId xmlns:a16="http://schemas.microsoft.com/office/drawing/2014/main" id="{68F2B089-325E-4F4D-923E-BDB817FBDA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0763" y="2451100"/>
            <a:ext cx="696912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4987" name="Line 11">
            <a:extLst>
              <a:ext uri="{FF2B5EF4-FFF2-40B4-BE49-F238E27FC236}">
                <a16:creationId xmlns:a16="http://schemas.microsoft.com/office/drawing/2014/main" id="{A0F03C0D-EF85-4307-B53A-4A1CF3DB7963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151063" y="2955925"/>
            <a:ext cx="403225" cy="0"/>
          </a:xfrm>
          <a:prstGeom prst="line">
            <a:avLst/>
          </a:prstGeom>
          <a:noFill/>
          <a:ln w="76200">
            <a:solidFill>
              <a:srgbClr val="FFCCFF"/>
            </a:solidFill>
            <a:round/>
            <a:headEnd/>
            <a:tailEnd type="stealth" w="med" len="med"/>
          </a:ln>
          <a:effectLst/>
        </p:spPr>
        <p:txBody>
          <a:bodyPr wrap="none" anchor="ctr"/>
          <a:lstStyle/>
          <a:p>
            <a:pPr algn="ctr">
              <a:lnSpc>
                <a:spcPct val="120000"/>
              </a:lnSpc>
              <a:buClr>
                <a:schemeClr val="tx2"/>
              </a:buClr>
              <a:buFont typeface="Monotype Sorts" pitchFamily="2" charset="2"/>
              <a:buChar char="&amp;"/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4988" name="Text Box 12">
            <a:extLst>
              <a:ext uri="{FF2B5EF4-FFF2-40B4-BE49-F238E27FC236}">
                <a16:creationId xmlns:a16="http://schemas.microsoft.com/office/drawing/2014/main" id="{4F18B699-A8C8-47A3-8AFA-9D25E936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4938" y="34290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Clr>
                <a:srgbClr val="FF6600"/>
              </a:buClr>
              <a:buFont typeface="Wingdings" pitchFamily="2" charset="2"/>
              <a:buChar char="l"/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长度收缩效应是相对的</a:t>
            </a:r>
          </a:p>
        </p:txBody>
      </p:sp>
      <p:sp>
        <p:nvSpPr>
          <p:cNvPr id="894989" name="Text Box 13">
            <a:extLst>
              <a:ext uri="{FF2B5EF4-FFF2-40B4-BE49-F238E27FC236}">
                <a16:creationId xmlns:a16="http://schemas.microsoft.com/office/drawing/2014/main" id="{83E120FD-F610-4FDA-9B07-67054DE16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4051300"/>
            <a:ext cx="56689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buClr>
                <a:srgbClr val="FF6600"/>
              </a:buClr>
              <a:buFont typeface="Wingdings" pitchFamily="2" charset="2"/>
              <a:buChar char="l"/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长度收缩效应是时间相对性的直接结果</a:t>
            </a:r>
          </a:p>
        </p:txBody>
      </p:sp>
      <p:sp>
        <p:nvSpPr>
          <p:cNvPr id="894990" name="Text Box 14">
            <a:extLst>
              <a:ext uri="{FF2B5EF4-FFF2-40B4-BE49-F238E27FC236}">
                <a16:creationId xmlns:a16="http://schemas.microsoft.com/office/drawing/2014/main" id="{688961FA-9A92-46A0-B4D3-DCE9D74E4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652963"/>
            <a:ext cx="2808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(3)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纵向效应</a:t>
            </a:r>
          </a:p>
        </p:txBody>
      </p:sp>
      <p:sp>
        <p:nvSpPr>
          <p:cNvPr id="894991" name="Text Box 15">
            <a:extLst>
              <a:ext uri="{FF2B5EF4-FFF2-40B4-BE49-F238E27FC236}">
                <a16:creationId xmlns:a16="http://schemas.microsoft.com/office/drawing/2014/main" id="{5D06581C-871B-4067-9D07-3D36625C6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111750"/>
            <a:ext cx="6110288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2913" indent="-442913" eaLnBrk="1" hangingPunct="1">
              <a:lnSpc>
                <a:spcPct val="125000"/>
              </a:lnSpc>
              <a:defRPr/>
            </a:pPr>
            <a:r>
              <a:rPr kumimoji="1"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pitchFamily="2" charset="-122"/>
                <a:sym typeface="Monotype Sorts" pitchFamily="2" charset="2"/>
              </a:rPr>
              <a:t>(4)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长度收缩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效应显著与否决定于</a:t>
            </a:r>
            <a:r>
              <a:rPr kumimoji="1" lang="zh-CN" altLang="en-US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i="1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楷体_GB2312" pitchFamily="49" charset="-122"/>
                <a:sym typeface="Symbol" pitchFamily="18" charset="2"/>
              </a:rPr>
              <a:t>  </a:t>
            </a:r>
            <a:r>
              <a:rPr kumimoji="1"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因子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13C05D9A-76DB-4776-96CD-84E367AFED39}"/>
              </a:ext>
            </a:extLst>
          </p:cNvPr>
          <p:cNvGrpSpPr>
            <a:grpSpLocks/>
          </p:cNvGrpSpPr>
          <p:nvPr/>
        </p:nvGrpSpPr>
        <p:grpSpPr bwMode="auto">
          <a:xfrm>
            <a:off x="6948488" y="4581525"/>
            <a:ext cx="1152525" cy="1152525"/>
            <a:chOff x="4377" y="2886"/>
            <a:chExt cx="726" cy="726"/>
          </a:xfrm>
        </p:grpSpPr>
        <p:sp>
          <p:nvSpPr>
            <p:cNvPr id="894993" name="Line 17">
              <a:extLst>
                <a:ext uri="{FF2B5EF4-FFF2-40B4-BE49-F238E27FC236}">
                  <a16:creationId xmlns:a16="http://schemas.microsoft.com/office/drawing/2014/main" id="{3680AB0E-E1B9-4E4B-9836-20A3979F0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89" y="2886"/>
              <a:ext cx="454" cy="726"/>
            </a:xfrm>
            <a:prstGeom prst="line">
              <a:avLst/>
            </a:prstGeom>
            <a:noFill/>
            <a:ln w="57150">
              <a:solidFill>
                <a:srgbClr val="FFFF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4994" name="Line 18">
              <a:extLst>
                <a:ext uri="{FF2B5EF4-FFF2-40B4-BE49-F238E27FC236}">
                  <a16:creationId xmlns:a16="http://schemas.microsoft.com/office/drawing/2014/main" id="{3B97E9BD-DDDB-4CD4-8F37-E324BE2C3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77" y="3612"/>
              <a:ext cx="726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4995" name="Line 19">
              <a:extLst>
                <a:ext uri="{FF2B5EF4-FFF2-40B4-BE49-F238E27FC236}">
                  <a16:creationId xmlns:a16="http://schemas.microsoft.com/office/drawing/2014/main" id="{C6167B7E-14FA-43F2-B41E-F56CE120D7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77" y="3067"/>
              <a:ext cx="0" cy="54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4996" name="Line 20">
              <a:extLst>
                <a:ext uri="{FF2B5EF4-FFF2-40B4-BE49-F238E27FC236}">
                  <a16:creationId xmlns:a16="http://schemas.microsoft.com/office/drawing/2014/main" id="{A0E29FD6-3044-4758-9794-3398840F1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0" y="3158"/>
              <a:ext cx="136" cy="227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pPr algn="ctr">
                <a:lnSpc>
                  <a:spcPct val="120000"/>
                </a:lnSpc>
                <a:buClr>
                  <a:schemeClr val="tx2"/>
                </a:buClr>
                <a:buFont typeface="Monotype Sorts" pitchFamily="2" charset="2"/>
                <a:buChar char="&amp;"/>
                <a:defRPr/>
              </a:pPr>
              <a:endPara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550" name="Text Box 21">
              <a:extLst>
                <a:ext uri="{FF2B5EF4-FFF2-40B4-BE49-F238E27FC236}">
                  <a16:creationId xmlns:a16="http://schemas.microsoft.com/office/drawing/2014/main" id="{0106D651-6309-4F4A-B368-160EAC7B7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5" y="3158"/>
              <a:ext cx="241" cy="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Monotype Sorts" pitchFamily="2" charset="2"/>
                <a:buChar char="&amp;"/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Monotype Sorts" pitchFamily="2" charset="2"/>
                <a:buChar char="&amp;"/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Monotype Sorts" pitchFamily="2" charset="2"/>
                <a:buChar char="&amp;"/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Monotype Sorts" pitchFamily="2" charset="2"/>
                <a:buChar char="&amp;"/>
                <a:defRPr sz="2400" b="1">
                  <a:solidFill>
                    <a:schemeClr val="bg1"/>
                  </a:solidFill>
                  <a:latin typeface="仿宋_GB2312" pitchFamily="49" charset="-122"/>
                  <a:ea typeface="仿宋_GB2312" pitchFamily="49" charset="-122"/>
                </a:defRPr>
              </a:lvl9pPr>
            </a:lstStyle>
            <a:p>
              <a:pPr algn="ctr" eaLnBrk="1" hangingPunct="1">
                <a:defRPr/>
              </a:pPr>
              <a:r>
                <a:rPr kumimoji="1" lang="en-US" altLang="zh-CN" sz="2800" i="1"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</a:p>
          </p:txBody>
        </p:sp>
      </p:grpSp>
      <p:graphicFrame>
        <p:nvGraphicFramePr>
          <p:cNvPr id="12305" name="Object 22">
            <a:extLst>
              <a:ext uri="{FF2B5EF4-FFF2-40B4-BE49-F238E27FC236}">
                <a16:creationId xmlns:a16="http://schemas.microsoft.com/office/drawing/2014/main" id="{06D2E4BB-6573-45B1-9AE4-D74D37030574}"/>
              </a:ext>
            </a:extLst>
          </p:cNvPr>
          <p:cNvGraphicFramePr>
            <a:graphicFrameLocks/>
          </p:cNvGraphicFramePr>
          <p:nvPr/>
        </p:nvGraphicFramePr>
        <p:xfrm>
          <a:off x="5940425" y="692150"/>
          <a:ext cx="1943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公式" r:id="rId5" imgW="1927829" imgH="502754" progId="Equation.3">
                  <p:embed/>
                </p:oleObj>
              </mc:Choice>
              <mc:Fallback>
                <p:oleObj name="公式" r:id="rId5" imgW="1927829" imgH="502754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692150"/>
                        <a:ext cx="1943100" cy="5207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4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94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4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"/>
                                        <p:tgtEl>
                                          <p:spTgt spid="894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94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89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94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4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94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94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94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94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4978" grpId="0" autoUpdateAnimBg="0"/>
      <p:bldP spid="894981" grpId="0" autoUpdateAnimBg="0"/>
      <p:bldP spid="894982" grpId="0" autoUpdateAnimBg="0"/>
      <p:bldP spid="894983" grpId="0" autoUpdateAnimBg="0"/>
      <p:bldP spid="894984" grpId="0"/>
      <p:bldP spid="894985" grpId="0" autoUpdateAnimBg="0"/>
      <p:bldP spid="894988" grpId="0" autoUpdateAnimBg="0"/>
      <p:bldP spid="894989" grpId="0"/>
      <p:bldP spid="894990" grpId="0" autoUpdateAnimBg="0"/>
      <p:bldP spid="8949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>
            <a:extLst>
              <a:ext uri="{FF2B5EF4-FFF2-40B4-BE49-F238E27FC236}">
                <a16:creationId xmlns:a16="http://schemas.microsoft.com/office/drawing/2014/main" id="{BA008C30-3DD4-4C08-A562-6A1F8B610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8" y="3079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896003" name="Text Box 3">
            <a:extLst>
              <a:ext uri="{FF2B5EF4-FFF2-40B4-BE49-F238E27FC236}">
                <a16:creationId xmlns:a16="http://schemas.microsoft.com/office/drawing/2014/main" id="{0EAF961F-7819-4C5F-A170-7D06A9264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298450"/>
            <a:ext cx="8170863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地球</a:t>
            </a:r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月球系中测得地</a:t>
            </a:r>
            <a:r>
              <a:rPr kumimoji="1" lang="en-US" altLang="zh-CN">
                <a:latin typeface="Times New Roman" panose="02020603050405020304" pitchFamily="18" charset="0"/>
              </a:rPr>
              <a:t>—</a:t>
            </a:r>
            <a:r>
              <a:rPr kumimoji="1" lang="zh-CN" altLang="en-US">
                <a:latin typeface="Times New Roman" panose="02020603050405020304" pitchFamily="18" charset="0"/>
              </a:rPr>
              <a:t>月距离为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3.844×10</a:t>
            </a:r>
            <a:r>
              <a:rPr kumimoji="1" lang="en-US" altLang="zh-CN" baseline="30000">
                <a:solidFill>
                  <a:srgbClr val="66FFFF"/>
                </a:solidFill>
                <a:latin typeface="Times New Roman" panose="02020603050405020304" pitchFamily="18" charset="0"/>
              </a:rPr>
              <a:t>8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>
                <a:latin typeface="Times New Roman" panose="02020603050405020304" pitchFamily="18" charset="0"/>
              </a:rPr>
              <a:t>，一火箭 </a:t>
            </a:r>
            <a:r>
              <a:rPr kumimoji="1" lang="en-US" altLang="zh-CN">
                <a:solidFill>
                  <a:srgbClr val="66FFFF"/>
                </a:solidFill>
                <a:latin typeface="Times New Roman" panose="02020603050405020304" pitchFamily="18" charset="0"/>
              </a:rPr>
              <a:t>0.8 </a:t>
            </a:r>
            <a:r>
              <a:rPr kumimoji="1" lang="en-US" altLang="zh-CN" sz="2800" i="1">
                <a:solidFill>
                  <a:srgbClr val="66FFF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i="1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的速率沿着从地球到月球的方向飞行，先经过地球 </a:t>
            </a:r>
            <a:r>
              <a:rPr kumimoji="1" lang="en-US" altLang="zh-CN">
                <a:latin typeface="Times New Roman" panose="02020603050405020304" pitchFamily="18" charset="0"/>
              </a:rPr>
              <a:t>(</a:t>
            </a:r>
            <a:r>
              <a:rPr kumimoji="1" lang="zh-CN" altLang="en-US">
                <a:latin typeface="Times New Roman" panose="02020603050405020304" pitchFamily="18" charset="0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</a:rPr>
              <a:t>1)</a:t>
            </a:r>
            <a:r>
              <a:rPr kumimoji="1" lang="zh-CN" altLang="en-US">
                <a:latin typeface="Times New Roman" panose="02020603050405020304" pitchFamily="18" charset="0"/>
              </a:rPr>
              <a:t>，之后又经过月球 </a:t>
            </a:r>
            <a:r>
              <a:rPr kumimoji="1" lang="en-US" altLang="zh-CN">
                <a:latin typeface="Times New Roman" panose="02020603050405020304" pitchFamily="18" charset="0"/>
              </a:rPr>
              <a:t>(</a:t>
            </a:r>
            <a:r>
              <a:rPr kumimoji="1" lang="zh-CN" altLang="en-US">
                <a:latin typeface="Times New Roman" panose="02020603050405020304" pitchFamily="18" charset="0"/>
              </a:rPr>
              <a:t>事件</a:t>
            </a:r>
            <a:r>
              <a:rPr kumimoji="1" lang="en-US" altLang="zh-CN">
                <a:latin typeface="Times New Roman" panose="02020603050405020304" pitchFamily="18" charset="0"/>
              </a:rPr>
              <a:t>2)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896004" name="Rectangle 4">
            <a:extLst>
              <a:ext uri="{FF2B5EF4-FFF2-40B4-BE49-F238E27FC236}">
                <a16:creationId xmlns:a16="http://schemas.microsoft.com/office/drawing/2014/main" id="{DB257637-8F5A-4082-9A37-7B4A479CF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1628775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</a:p>
        </p:txBody>
      </p:sp>
      <p:sp>
        <p:nvSpPr>
          <p:cNvPr id="896005" name="Text Box 5">
            <a:extLst>
              <a:ext uri="{FF2B5EF4-FFF2-40B4-BE49-F238E27FC236}">
                <a16:creationId xmlns:a16="http://schemas.microsoft.com/office/drawing/2014/main" id="{788F01C2-3045-4788-B14D-29459197B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750" y="1557338"/>
            <a:ext cx="79549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在地球 </a:t>
            </a: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</a:rPr>
              <a:t>— </a:t>
            </a:r>
            <a:r>
              <a:rPr kumimoji="1" lang="zh-CN" altLang="en-US">
                <a:latin typeface="Times New Roman" panose="02020603050405020304" pitchFamily="18" charset="0"/>
              </a:rPr>
              <a:t>月球系和火箭系中观测，火箭由地球飞向月球所需要的时间。</a:t>
            </a:r>
            <a:r>
              <a:rPr kumimoji="1" lang="zh-CN" altLang="en-US" b="0">
                <a:solidFill>
                  <a:srgbClr val="33CCFF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96006" name="Rectangle 6">
            <a:extLst>
              <a:ext uri="{FF2B5EF4-FFF2-40B4-BE49-F238E27FC236}">
                <a16:creationId xmlns:a16="http://schemas.microsoft.com/office/drawing/2014/main" id="{F59DB38F-80B1-47DF-BA77-0434A2FBC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420938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</a:p>
        </p:txBody>
      </p:sp>
      <p:sp>
        <p:nvSpPr>
          <p:cNvPr id="896007" name="Rectangle 7">
            <a:extLst>
              <a:ext uri="{FF2B5EF4-FFF2-40B4-BE49-F238E27FC236}">
                <a16:creationId xmlns:a16="http://schemas.microsoft.com/office/drawing/2014/main" id="{F3D156D6-C60C-4AAB-9379-10E23D26B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2466975"/>
            <a:ext cx="80549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latin typeface="Times New Roman" panose="02020603050405020304" pitchFamily="18" charset="0"/>
              </a:rPr>
              <a:t>取固定在地球</a:t>
            </a:r>
            <a:r>
              <a:rPr kumimoji="1" lang="en-US" altLang="zh-CN">
                <a:latin typeface="Times New Roman" panose="02020603050405020304" pitchFamily="18" charset="0"/>
              </a:rPr>
              <a:t>—</a:t>
            </a:r>
            <a:r>
              <a:rPr kumimoji="1" lang="zh-CN" altLang="en-US">
                <a:latin typeface="Times New Roman" panose="02020603050405020304" pitchFamily="18" charset="0"/>
              </a:rPr>
              <a:t>月球上的坐标系为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 </a:t>
            </a:r>
            <a:r>
              <a:rPr kumimoji="1" lang="zh-CN" altLang="en-US">
                <a:latin typeface="Times New Roman" panose="02020603050405020304" pitchFamily="18" charset="0"/>
              </a:rPr>
              <a:t>系，固定在火箭上的坐标系为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</a:rPr>
              <a:t>系。则地</a:t>
            </a:r>
            <a:r>
              <a:rPr kumimoji="1" lang="en-US" altLang="zh-CN">
                <a:latin typeface="Times New Roman" panose="02020603050405020304" pitchFamily="18" charset="0"/>
              </a:rPr>
              <a:t>—</a:t>
            </a:r>
            <a:r>
              <a:rPr kumimoji="1" lang="zh-CN" altLang="en-US">
                <a:latin typeface="Times New Roman" panose="02020603050405020304" pitchFamily="18" charset="0"/>
              </a:rPr>
              <a:t>月距离</a:t>
            </a:r>
          </a:p>
        </p:txBody>
      </p:sp>
      <p:graphicFrame>
        <p:nvGraphicFramePr>
          <p:cNvPr id="896008" name="Object 8">
            <a:extLst>
              <a:ext uri="{FF2B5EF4-FFF2-40B4-BE49-F238E27FC236}">
                <a16:creationId xmlns:a16="http://schemas.microsoft.com/office/drawing/2014/main" id="{48FC92E0-9247-4DD4-99BE-F385AC61B0EA}"/>
              </a:ext>
            </a:extLst>
          </p:cNvPr>
          <p:cNvGraphicFramePr>
            <a:graphicFrameLocks/>
          </p:cNvGraphicFramePr>
          <p:nvPr/>
        </p:nvGraphicFramePr>
        <p:xfrm>
          <a:off x="2708275" y="3357563"/>
          <a:ext cx="30448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5" name="公式" r:id="rId3" imgW="3048000" imgH="381055" progId="Equation.3">
                  <p:embed/>
                </p:oleObj>
              </mc:Choice>
              <mc:Fallback>
                <p:oleObj name="公式" r:id="rId3" imgW="3048000" imgH="381055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275" y="3357563"/>
                        <a:ext cx="30448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6009" name="Object 9">
            <a:extLst>
              <a:ext uri="{FF2B5EF4-FFF2-40B4-BE49-F238E27FC236}">
                <a16:creationId xmlns:a16="http://schemas.microsoft.com/office/drawing/2014/main" id="{EA10C3AF-9E79-422D-9E44-B9CF70464D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5413" y="4441825"/>
          <a:ext cx="41386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6" name="公式" r:id="rId5" imgW="4122389" imgH="769592" progId="Equation.3">
                  <p:embed/>
                </p:oleObj>
              </mc:Choice>
              <mc:Fallback>
                <p:oleObj name="公式" r:id="rId5" imgW="4122389" imgH="769592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413" y="4441825"/>
                        <a:ext cx="41386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6010" name="Text Box 10">
            <a:extLst>
              <a:ext uri="{FF2B5EF4-FFF2-40B4-BE49-F238E27FC236}">
                <a16:creationId xmlns:a16="http://schemas.microsoft.com/office/drawing/2014/main" id="{9DA1BAC2-9ADF-40F8-ADFE-3F2ADA851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892550"/>
            <a:ext cx="813752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1" lang="zh-CN" altLang="en-US">
                <a:latin typeface="Times New Roman" panose="02020603050405020304" pitchFamily="18" charset="0"/>
              </a:rPr>
              <a:t>在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系中火箭由地球飞向月球的时间为</a:t>
            </a:r>
          </a:p>
        </p:txBody>
      </p:sp>
      <p:sp>
        <p:nvSpPr>
          <p:cNvPr id="896011" name="Rectangle 11">
            <a:extLst>
              <a:ext uri="{FF2B5EF4-FFF2-40B4-BE49-F238E27FC236}">
                <a16:creationId xmlns:a16="http://schemas.microsoft.com/office/drawing/2014/main" id="{01C01548-14BC-4550-A73F-024FCDEC5C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5445125"/>
            <a:ext cx="8054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33550" algn="l"/>
              </a:tabLs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algn="just" eaLnBrk="1" hangingPunct="1"/>
            <a:r>
              <a:rPr kumimoji="1" lang="zh-CN" altLang="en-US">
                <a:latin typeface="Times New Roman" panose="02020603050405020304" pitchFamily="18" charset="0"/>
              </a:rPr>
              <a:t>设在系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</a:rPr>
              <a:t>中，地</a:t>
            </a:r>
            <a:r>
              <a:rPr kumimoji="1" lang="en-US" altLang="zh-CN">
                <a:latin typeface="Times New Roman" panose="02020603050405020304" pitchFamily="18" charset="0"/>
              </a:rPr>
              <a:t>—</a:t>
            </a:r>
            <a:r>
              <a:rPr kumimoji="1" lang="zh-CN" altLang="en-US">
                <a:latin typeface="Times New Roman" panose="02020603050405020304" pitchFamily="18" charset="0"/>
              </a:rPr>
              <a:t>月距离为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1000" i="1">
                <a:solidFill>
                  <a:srgbClr val="66FF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'</a:t>
            </a:r>
            <a:r>
              <a:rPr kumimoji="1" lang="zh-CN" altLang="en-US">
                <a:latin typeface="Times New Roman" panose="02020603050405020304" pitchFamily="18" charset="0"/>
              </a:rPr>
              <a:t>，根据长度收缩公式有</a:t>
            </a:r>
          </a:p>
        </p:txBody>
      </p:sp>
      <p:graphicFrame>
        <p:nvGraphicFramePr>
          <p:cNvPr id="896012" name="Object 12">
            <a:extLst>
              <a:ext uri="{FF2B5EF4-FFF2-40B4-BE49-F238E27FC236}">
                <a16:creationId xmlns:a16="http://schemas.microsoft.com/office/drawing/2014/main" id="{3CAD30C1-386F-4817-9D88-10AA60636EFD}"/>
              </a:ext>
            </a:extLst>
          </p:cNvPr>
          <p:cNvGraphicFramePr>
            <a:graphicFrameLocks/>
          </p:cNvGraphicFramePr>
          <p:nvPr/>
        </p:nvGraphicFramePr>
        <p:xfrm>
          <a:off x="3262313" y="6021388"/>
          <a:ext cx="1741487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公式" r:id="rId7" imgW="1722307" imgH="418961" progId="Equation.3">
                  <p:embed/>
                </p:oleObj>
              </mc:Choice>
              <mc:Fallback>
                <p:oleObj name="公式" r:id="rId7" imgW="1722307" imgH="418961" progId="Equation.3">
                  <p:embed/>
                  <p:pic>
                    <p:nvPicPr>
                      <p:cNvPr id="0" name="Object 12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6021388"/>
                        <a:ext cx="1741487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89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896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96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6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"/>
                                        <p:tgtEl>
                                          <p:spTgt spid="896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9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896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96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6002" grpId="0" autoUpdateAnimBg="0"/>
      <p:bldP spid="896003" grpId="0" autoUpdateAnimBg="0"/>
      <p:bldP spid="896004" grpId="0" autoUpdateAnimBg="0"/>
      <p:bldP spid="896005" grpId="0" autoUpdateAnimBg="0"/>
      <p:bldP spid="896006" grpId="0" autoUpdateAnimBg="0"/>
      <p:bldP spid="896007" grpId="0" autoUpdateAnimBg="0"/>
      <p:bldP spid="896010" grpId="0" autoUpdateAnimBg="0"/>
      <p:bldP spid="89601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7026" name="Object 2">
            <a:extLst>
              <a:ext uri="{FF2B5EF4-FFF2-40B4-BE49-F238E27FC236}">
                <a16:creationId xmlns:a16="http://schemas.microsoft.com/office/drawing/2014/main" id="{34C88EED-F6E6-4A0E-BBC1-D1384A8B249D}"/>
              </a:ext>
            </a:extLst>
          </p:cNvPr>
          <p:cNvGraphicFramePr>
            <a:graphicFrameLocks/>
          </p:cNvGraphicFramePr>
          <p:nvPr/>
        </p:nvGraphicFramePr>
        <p:xfrm>
          <a:off x="3571875" y="2349500"/>
          <a:ext cx="4610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公式" r:id="rId3" imgW="4594642" imgH="822960" progId="Equation.3">
                  <p:embed/>
                </p:oleObj>
              </mc:Choice>
              <mc:Fallback>
                <p:oleObj name="公式" r:id="rId3" imgW="4594642" imgH="822960" progId="Equation.3">
                  <p:embed/>
                  <p:pic>
                    <p:nvPicPr>
                      <p:cNvPr id="0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75" y="2349500"/>
                        <a:ext cx="4610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7027" name="Text Box 3">
            <a:extLst>
              <a:ext uri="{FF2B5EF4-FFF2-40B4-BE49-F238E27FC236}">
                <a16:creationId xmlns:a16="http://schemas.microsoft.com/office/drawing/2014/main" id="{BA3B42D0-A10E-4D5B-8D75-AE76630A8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549275"/>
            <a:ext cx="6411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r>
              <a:rPr kumimoji="1" lang="zh-CN" altLang="en-US">
                <a:latin typeface="Times New Roman" panose="02020603050405020304" pitchFamily="18" charset="0"/>
              </a:rPr>
              <a:t>因此，在 </a:t>
            </a:r>
            <a:r>
              <a:rPr kumimoji="1" lang="en-US" altLang="zh-CN" i="1">
                <a:solidFill>
                  <a:srgbClr val="66FFFF"/>
                </a:solidFill>
                <a:latin typeface="Times New Roman" panose="02020603050405020304" pitchFamily="18" charset="0"/>
              </a:rPr>
              <a:t>S' </a:t>
            </a:r>
            <a:r>
              <a:rPr kumimoji="1" lang="zh-CN" altLang="en-US">
                <a:latin typeface="Times New Roman" panose="02020603050405020304" pitchFamily="18" charset="0"/>
              </a:rPr>
              <a:t>系中火箭由地球飞向月球的时间为</a:t>
            </a:r>
          </a:p>
        </p:txBody>
      </p:sp>
      <p:graphicFrame>
        <p:nvGraphicFramePr>
          <p:cNvPr id="897028" name="Object 4">
            <a:extLst>
              <a:ext uri="{FF2B5EF4-FFF2-40B4-BE49-F238E27FC236}">
                <a16:creationId xmlns:a16="http://schemas.microsoft.com/office/drawing/2014/main" id="{48194760-7425-4BF5-BE4E-942BD99152C2}"/>
              </a:ext>
            </a:extLst>
          </p:cNvPr>
          <p:cNvGraphicFramePr>
            <a:graphicFrameLocks/>
          </p:cNvGraphicFramePr>
          <p:nvPr/>
        </p:nvGraphicFramePr>
        <p:xfrm>
          <a:off x="2492375" y="1284288"/>
          <a:ext cx="2709863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公式" r:id="rId5" imgW="2705131" imgH="838422" progId="Equation.3">
                  <p:embed/>
                </p:oleObj>
              </mc:Choice>
              <mc:Fallback>
                <p:oleObj name="公式" r:id="rId5" imgW="2705131" imgH="838422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1284288"/>
                        <a:ext cx="2709863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7029" name="Text Box 5">
            <a:extLst>
              <a:ext uri="{FF2B5EF4-FFF2-40B4-BE49-F238E27FC236}">
                <a16:creationId xmlns:a16="http://schemas.microsoft.com/office/drawing/2014/main" id="{4E681FA0-CF24-4A7E-9169-972172172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3692525"/>
            <a:ext cx="89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仿宋_GB2312" pitchFamily="49" charset="-122"/>
                <a:ea typeface="仿宋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另解</a:t>
            </a:r>
            <a:r>
              <a:rPr kumimoji="1" lang="en-US" altLang="zh-CN">
                <a:solidFill>
                  <a:srgbClr val="FFFF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897030" name="Object 6">
            <a:extLst>
              <a:ext uri="{FF2B5EF4-FFF2-40B4-BE49-F238E27FC236}">
                <a16:creationId xmlns:a16="http://schemas.microsoft.com/office/drawing/2014/main" id="{B7FF7C8A-3E8D-4AFD-BFA1-6CA32B5E33F4}"/>
              </a:ext>
            </a:extLst>
          </p:cNvPr>
          <p:cNvGraphicFramePr>
            <a:graphicFrameLocks/>
          </p:cNvGraphicFramePr>
          <p:nvPr/>
        </p:nvGraphicFramePr>
        <p:xfrm>
          <a:off x="1916113" y="3505200"/>
          <a:ext cx="18399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公式" r:id="rId7" imgW="1828800" imgH="845903" progId="Equation.3">
                  <p:embed/>
                </p:oleObj>
              </mc:Choice>
              <mc:Fallback>
                <p:oleObj name="公式" r:id="rId7" imgW="1828800" imgH="845903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6113" y="3505200"/>
                        <a:ext cx="1839912" cy="860425"/>
                      </a:xfrm>
                      <a:prstGeom prst="rect">
                        <a:avLst/>
                      </a:prstGeom>
                      <a:solidFill>
                        <a:srgbClr val="0066FF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7031" name="Object 7">
            <a:extLst>
              <a:ext uri="{FF2B5EF4-FFF2-40B4-BE49-F238E27FC236}">
                <a16:creationId xmlns:a16="http://schemas.microsoft.com/office/drawing/2014/main" id="{BB6E7521-BC44-4690-B81B-8D70A84CB13F}"/>
              </a:ext>
            </a:extLst>
          </p:cNvPr>
          <p:cNvGraphicFramePr>
            <a:graphicFrameLocks/>
          </p:cNvGraphicFramePr>
          <p:nvPr/>
        </p:nvGraphicFramePr>
        <p:xfrm>
          <a:off x="4173538" y="3717925"/>
          <a:ext cx="443071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公式" r:id="rId9" imgW="4427438" imgH="464848" progId="Equation.3">
                  <p:embed/>
                </p:oleObj>
              </mc:Choice>
              <mc:Fallback>
                <p:oleObj name="公式" r:id="rId9" imgW="4427438" imgH="464848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8" y="3717925"/>
                        <a:ext cx="443071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9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9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9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9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7027" grpId="0" autoUpdateAnimBg="0"/>
      <p:bldP spid="89702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0.8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1|2.2|13.9|1.3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3|2.5|4.2|9|5.5|2.7"/>
</p:tagLst>
</file>

<file path=ppt/theme/theme1.xml><?xml version="1.0" encoding="utf-8"?>
<a:theme xmlns:a="http://schemas.openxmlformats.org/drawingml/2006/main" name="1_默认设计模板">
  <a:themeElements>
    <a:clrScheme name="1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0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Monotype Sorts" pitchFamily="2" charset="2"/>
          <a:buChar char="&amp;"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仿宋_GB2312" pitchFamily="49" charset="-122"/>
            <a:ea typeface="仿宋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0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chemeClr val="tx2"/>
          </a:buClr>
          <a:buSzTx/>
          <a:buFont typeface="Monotype Sorts" pitchFamily="2" charset="2"/>
          <a:buChar char="&amp;"/>
          <a:tabLst/>
          <a:defRPr kumimoji="0" lang="zh-CN" altLang="en-US" sz="2400" b="1" i="0" u="none" strike="noStrike" cap="none" normalizeH="0" baseline="0" smtClean="0">
            <a:ln>
              <a:noFill/>
            </a:ln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仿宋_GB2312" pitchFamily="49" charset="-122"/>
            <a:ea typeface="仿宋_GB2312" pitchFamily="49" charset="-122"/>
          </a:defRPr>
        </a:defPPr>
      </a:lstStyle>
    </a:lnDef>
  </a:objectDefaults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13008</TotalTime>
  <Words>2503</Words>
  <Application>Microsoft Office PowerPoint</Application>
  <PresentationFormat>全屏显示(4:3)</PresentationFormat>
  <Paragraphs>213</Paragraphs>
  <Slides>29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仿宋_GB2312</vt:lpstr>
      <vt:lpstr>Arial</vt:lpstr>
      <vt:lpstr>Times New Roman</vt:lpstr>
      <vt:lpstr>宋体</vt:lpstr>
      <vt:lpstr>Monotype Sorts</vt:lpstr>
      <vt:lpstr>华文中宋</vt:lpstr>
      <vt:lpstr>隶书</vt:lpstr>
      <vt:lpstr>Wingdings</vt:lpstr>
      <vt:lpstr>楷体_GB2312</vt:lpstr>
      <vt:lpstr>Wingdings 2</vt:lpstr>
      <vt:lpstr>Symbol</vt:lpstr>
      <vt:lpstr>Bookman Old Style</vt:lpstr>
      <vt:lpstr>黑体</vt:lpstr>
      <vt:lpstr>1_默认设计模板</vt:lpstr>
      <vt:lpstr>Microsoft 公式 3.0</vt:lpstr>
      <vt:lpstr>Microsoft Clip Gallery</vt:lpstr>
      <vt:lpstr>Microsoft Equation 3.0</vt:lpstr>
      <vt:lpstr>MathType 5.0 Equation</vt:lpstr>
      <vt:lpstr>Adobe Photoshop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第3章 功和能</dc:title>
  <dc:subject>大学物理电子教案</dc:subject>
  <dc:creator>zhaoshumin</dc:creator>
  <cp:lastModifiedBy>davidly .</cp:lastModifiedBy>
  <cp:revision>869</cp:revision>
  <dcterms:created xsi:type="dcterms:W3CDTF">2004-11-16T23:52:09Z</dcterms:created>
  <dcterms:modified xsi:type="dcterms:W3CDTF">2022-04-22T09:19:35Z</dcterms:modified>
</cp:coreProperties>
</file>